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3179" y="1937004"/>
            <a:ext cx="7229856" cy="7101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5944" y="2699004"/>
            <a:ext cx="2506979" cy="710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5872" y="265303"/>
            <a:ext cx="7620254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0310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8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4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2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595883"/>
            <a:ext cx="522731" cy="4297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94660" y="595883"/>
            <a:ext cx="481584" cy="42976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4972" y="595883"/>
            <a:ext cx="1394460" cy="42976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28159" y="595883"/>
            <a:ext cx="862584" cy="42976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19471" y="595883"/>
            <a:ext cx="812291" cy="42976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60491" y="595883"/>
            <a:ext cx="473963" cy="42976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63183" y="595883"/>
            <a:ext cx="1789175" cy="42976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1087" y="595883"/>
            <a:ext cx="467868" cy="42976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77684" y="595883"/>
            <a:ext cx="1415796" cy="42976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22208" y="595883"/>
            <a:ext cx="1905000" cy="42976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55936" y="595883"/>
            <a:ext cx="1840992" cy="42976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28800" y="900683"/>
            <a:ext cx="1607820" cy="42976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19271" y="900683"/>
            <a:ext cx="1552955" cy="4297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54879" y="900683"/>
            <a:ext cx="588263" cy="42976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25796" y="900683"/>
            <a:ext cx="608076" cy="42976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80303" y="900683"/>
            <a:ext cx="416051" cy="42976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42788" y="900683"/>
            <a:ext cx="598932" cy="42976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88152" y="900683"/>
            <a:ext cx="417575" cy="42976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52159" y="900683"/>
            <a:ext cx="861060" cy="42976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95872" y="900683"/>
            <a:ext cx="595883" cy="429768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74408" y="900683"/>
            <a:ext cx="862583" cy="42976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18120" y="900683"/>
            <a:ext cx="794003" cy="429768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94775" y="900683"/>
            <a:ext cx="1827276" cy="42976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204703" y="900683"/>
            <a:ext cx="1792224" cy="429768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28800" y="1205483"/>
            <a:ext cx="2164079" cy="429768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81044" y="1205483"/>
            <a:ext cx="1580388" cy="42976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149596" y="1205483"/>
            <a:ext cx="1772411" cy="429768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710172" y="1205483"/>
            <a:ext cx="1821179" cy="42976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19515" y="1205483"/>
            <a:ext cx="1702307" cy="429768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9987" y="1205483"/>
            <a:ext cx="2186940" cy="429768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28800" y="1510283"/>
            <a:ext cx="1655064" cy="429768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192779" y="1510283"/>
            <a:ext cx="1374647" cy="429768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273296" y="1510283"/>
            <a:ext cx="617220" cy="429768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600956" y="1510283"/>
            <a:ext cx="999744" cy="429768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309615" y="1510283"/>
            <a:ext cx="1848612" cy="429768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67144" y="1510283"/>
            <a:ext cx="2295144" cy="42976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866632" y="1510283"/>
            <a:ext cx="1615440" cy="429768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186415" y="1510283"/>
            <a:ext cx="481583" cy="429768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376915" y="1510283"/>
            <a:ext cx="970787" cy="429768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1055096" y="1510283"/>
            <a:ext cx="726948" cy="42976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28475" y="1510283"/>
            <a:ext cx="417575" cy="429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7538" y="659383"/>
            <a:ext cx="89268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191" y="2856357"/>
            <a:ext cx="10643616" cy="237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2" Type="http://schemas.openxmlformats.org/officeDocument/2006/relationships/image" Target="../media/image50.jp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21" Type="http://schemas.openxmlformats.org/officeDocument/2006/relationships/image" Target="../media/image122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2" Type="http://schemas.openxmlformats.org/officeDocument/2006/relationships/image" Target="../media/image107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4.png"/><Relationship Id="rId5" Type="http://schemas.openxmlformats.org/officeDocument/2006/relationships/image" Target="../media/image7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6.png"/><Relationship Id="rId7" Type="http://schemas.openxmlformats.org/officeDocument/2006/relationships/image" Target="../media/image1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5.png"/><Relationship Id="rId7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8963" y="1847915"/>
            <a:ext cx="6522084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5210" marR="5080" indent="-2303145">
              <a:lnSpc>
                <a:spcPct val="138900"/>
              </a:lnSpc>
              <a:spcBef>
                <a:spcPts val="95"/>
              </a:spcBef>
            </a:pPr>
            <a:r>
              <a:rPr sz="3600" b="1" spc="-35" dirty="0">
                <a:solidFill>
                  <a:srgbClr val="703104"/>
                </a:solidFill>
                <a:latin typeface="Times New Roman"/>
                <a:cs typeface="Times New Roman"/>
              </a:rPr>
              <a:t>РОДИТЕЛЯМ </a:t>
            </a:r>
            <a:r>
              <a:rPr sz="3600" b="1" dirty="0">
                <a:solidFill>
                  <a:srgbClr val="703104"/>
                </a:solidFill>
                <a:latin typeface="Times New Roman"/>
                <a:cs typeface="Times New Roman"/>
              </a:rPr>
              <a:t>О </a:t>
            </a:r>
            <a:r>
              <a:rPr sz="3600" b="1" spc="-5" dirty="0">
                <a:solidFill>
                  <a:srgbClr val="703104"/>
                </a:solidFill>
                <a:latin typeface="Times New Roman"/>
                <a:cs typeface="Times New Roman"/>
              </a:rPr>
              <a:t>ВНЕДРЕНИИ </a:t>
            </a:r>
            <a:r>
              <a:rPr sz="3600" b="1" spc="-885" dirty="0">
                <a:solidFill>
                  <a:srgbClr val="703104"/>
                </a:solidFill>
                <a:latin typeface="Times New Roman"/>
                <a:cs typeface="Times New Roman"/>
              </a:rPr>
              <a:t> </a:t>
            </a:r>
            <a:r>
              <a:rPr sz="3600" b="1" spc="15" dirty="0">
                <a:solidFill>
                  <a:srgbClr val="703104"/>
                </a:solidFill>
                <a:latin typeface="Times New Roman"/>
                <a:cs typeface="Times New Roman"/>
              </a:rPr>
              <a:t>ФОП</a:t>
            </a:r>
            <a:r>
              <a:rPr sz="3600" b="1" spc="-30" dirty="0">
                <a:solidFill>
                  <a:srgbClr val="703104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703104"/>
                </a:solidFill>
                <a:latin typeface="Times New Roman"/>
                <a:cs typeface="Times New Roman"/>
              </a:rPr>
              <a:t>ДО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algn="ctr">
              <a:lnSpc>
                <a:spcPts val="2050"/>
              </a:lnSpc>
              <a:spcBef>
                <a:spcPts val="100"/>
              </a:spcBef>
            </a:pPr>
            <a:r>
              <a:rPr spc="-5" dirty="0" err="1"/>
              <a:t>Муниципальное</a:t>
            </a:r>
            <a:r>
              <a:rPr spc="-10" dirty="0"/>
              <a:t> </a:t>
            </a:r>
            <a:r>
              <a:rPr lang="ru-RU" spc="-5" dirty="0" smtClean="0"/>
              <a:t>бюджетное </a:t>
            </a:r>
            <a:r>
              <a:rPr spc="-5" dirty="0" err="1" smtClean="0"/>
              <a:t>дошкольное</a:t>
            </a:r>
            <a:r>
              <a:rPr spc="25" dirty="0" smtClean="0"/>
              <a:t> </a:t>
            </a:r>
            <a:r>
              <a:rPr spc="-5" dirty="0" err="1"/>
              <a:t>образовательное</a:t>
            </a:r>
            <a:r>
              <a:rPr spc="20" dirty="0"/>
              <a:t> </a:t>
            </a:r>
            <a:r>
              <a:rPr spc="-5" dirty="0" err="1" smtClean="0"/>
              <a:t>учреждение</a:t>
            </a:r>
            <a:endParaRPr spc="-5" dirty="0"/>
          </a:p>
          <a:p>
            <a:pPr marL="328295" algn="ctr">
              <a:lnSpc>
                <a:spcPts val="2050"/>
              </a:lnSpc>
            </a:pPr>
            <a:r>
              <a:rPr spc="-5" dirty="0"/>
              <a:t>«Детский</a:t>
            </a:r>
            <a:r>
              <a:rPr spc="-15" dirty="0"/>
              <a:t> </a:t>
            </a:r>
            <a:r>
              <a:rPr dirty="0"/>
              <a:t>сад</a:t>
            </a:r>
            <a:r>
              <a:rPr spc="-5" dirty="0"/>
              <a:t> </a:t>
            </a:r>
            <a:r>
              <a:rPr dirty="0"/>
              <a:t>№</a:t>
            </a:r>
            <a:r>
              <a:rPr spc="5" dirty="0"/>
              <a:t> </a:t>
            </a:r>
            <a:r>
              <a:rPr lang="ru-RU" dirty="0"/>
              <a:t>1</a:t>
            </a:r>
            <a:r>
              <a:rPr spc="-5" dirty="0" smtClean="0"/>
              <a:t> </a:t>
            </a:r>
            <a:r>
              <a:rPr spc="-5" dirty="0" smtClean="0"/>
              <a:t>«</a:t>
            </a:r>
            <a:r>
              <a:rPr lang="ru-RU" spc="-5" dirty="0" smtClean="0"/>
              <a:t>Даймохк</a:t>
            </a:r>
            <a:r>
              <a:rPr spc="-5" dirty="0" smtClean="0"/>
              <a:t>»</a:t>
            </a:r>
            <a:r>
              <a:rPr spc="15" dirty="0" smtClean="0"/>
              <a:t> </a:t>
            </a:r>
            <a:r>
              <a:rPr lang="ru-RU" spc="-5" dirty="0" smtClean="0"/>
              <a:t>с. </a:t>
            </a:r>
            <a:r>
              <a:rPr lang="ru-RU" spc="-5" dirty="0" smtClean="0"/>
              <a:t>Гордали-Юрт</a:t>
            </a:r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397" y="3742029"/>
            <a:ext cx="4666488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</a:t>
            </a:r>
            <a:r>
              <a:rPr spc="150" dirty="0"/>
              <a:t> </a:t>
            </a:r>
            <a:r>
              <a:rPr b="1" dirty="0">
                <a:latin typeface="Times New Roman"/>
                <a:cs typeface="Times New Roman"/>
              </a:rPr>
              <a:t>1</a:t>
            </a:r>
            <a:r>
              <a:rPr b="1" spc="16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сентября</a:t>
            </a:r>
            <a:r>
              <a:rPr b="1" spc="1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2023</a:t>
            </a:r>
            <a:r>
              <a:rPr b="1" spc="160" dirty="0">
                <a:latin typeface="Times New Roman"/>
                <a:cs typeface="Times New Roman"/>
              </a:rPr>
              <a:t> </a:t>
            </a:r>
            <a:r>
              <a:rPr spc="-30" dirty="0"/>
              <a:t>года</a:t>
            </a:r>
            <a:r>
              <a:rPr spc="150" dirty="0"/>
              <a:t> </a:t>
            </a:r>
            <a:r>
              <a:rPr dirty="0"/>
              <a:t>в</a:t>
            </a:r>
            <a:r>
              <a:rPr spc="165" dirty="0"/>
              <a:t> </a:t>
            </a:r>
            <a:r>
              <a:rPr spc="-5" dirty="0"/>
              <a:t>соответствии</a:t>
            </a:r>
            <a:r>
              <a:rPr spc="150" dirty="0"/>
              <a:t> </a:t>
            </a:r>
            <a:r>
              <a:rPr dirty="0"/>
              <a:t>с</a:t>
            </a:r>
            <a:r>
              <a:rPr spc="170" dirty="0"/>
              <a:t> </a:t>
            </a:r>
            <a:r>
              <a:rPr spc="-15" dirty="0"/>
              <a:t>Приказом</a:t>
            </a:r>
            <a:r>
              <a:rPr spc="170" dirty="0"/>
              <a:t> </a:t>
            </a:r>
            <a:r>
              <a:rPr spc="-10" dirty="0"/>
              <a:t>Министерства</a:t>
            </a:r>
            <a:r>
              <a:rPr spc="165" dirty="0"/>
              <a:t> </a:t>
            </a:r>
            <a:r>
              <a:rPr dirty="0"/>
              <a:t>Просвещения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138" y="964133"/>
            <a:ext cx="98399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Федерации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от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25.11.2022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№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1028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«Об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Утверждении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Федеральной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программы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образования»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дошкольные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образовательные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учреждения работают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новой </a:t>
            </a:r>
            <a:r>
              <a:rPr sz="20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федеральной</a:t>
            </a:r>
            <a:r>
              <a:rPr sz="2000" b="1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b="1" spc="-2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программе</a:t>
            </a:r>
            <a:r>
              <a:rPr sz="2000" b="1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–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562213"/>
                </a:solidFill>
                <a:latin typeface="Times New Roman"/>
                <a:cs typeface="Times New Roman"/>
              </a:rPr>
              <a:t>ФОП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9873" y="2613151"/>
            <a:ext cx="9531985" cy="2957830"/>
            <a:chOff x="2039873" y="2613151"/>
            <a:chExt cx="9531985" cy="2957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3" y="2613151"/>
              <a:ext cx="2218308" cy="2957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7" y="2801111"/>
              <a:ext cx="774191" cy="382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6944" y="2801111"/>
              <a:ext cx="1869948" cy="382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7435" y="2801111"/>
              <a:ext cx="963168" cy="382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1147" y="2801111"/>
              <a:ext cx="1426463" cy="382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8155" y="2801111"/>
              <a:ext cx="477011" cy="382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188" y="2801111"/>
              <a:ext cx="1243583" cy="3825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48316" y="2801111"/>
              <a:ext cx="1100327" cy="3825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29188" y="2801111"/>
              <a:ext cx="542544" cy="3825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2207" y="3075431"/>
              <a:ext cx="839724" cy="3825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08" y="3075431"/>
              <a:ext cx="1008888" cy="382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5247" y="3075431"/>
              <a:ext cx="1089659" cy="382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2883" y="3075431"/>
              <a:ext cx="1450848" cy="3825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31708" y="3075431"/>
              <a:ext cx="416051" cy="3825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55735" y="3075431"/>
              <a:ext cx="1184148" cy="382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47859" y="3075431"/>
              <a:ext cx="1080516" cy="3825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6352" y="3075431"/>
              <a:ext cx="1135379" cy="382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12207" y="3349751"/>
              <a:ext cx="1016508" cy="3825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9071" y="3349751"/>
              <a:ext cx="416051" cy="3825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45479" y="3349751"/>
              <a:ext cx="922020" cy="382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7855" y="3349751"/>
              <a:ext cx="952500" cy="3825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0711" y="3349751"/>
              <a:ext cx="851916" cy="3825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72983" y="3349751"/>
              <a:ext cx="641603" cy="3825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14944" y="3349751"/>
              <a:ext cx="618744" cy="3825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34043" y="3349751"/>
              <a:ext cx="1659636" cy="3825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79735" y="3349751"/>
              <a:ext cx="371855" cy="3825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1947" y="3349751"/>
              <a:ext cx="1104900" cy="3825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7204" y="3349751"/>
              <a:ext cx="414527" cy="3825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12207" y="3624071"/>
              <a:ext cx="1514856" cy="3825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63995" y="3624071"/>
              <a:ext cx="2273807" cy="3825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74735" y="3624071"/>
              <a:ext cx="1586483" cy="3825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98152" y="3624071"/>
              <a:ext cx="1597152" cy="3825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032235" y="3624071"/>
              <a:ext cx="539496" cy="3825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12207" y="3898391"/>
              <a:ext cx="1071372" cy="3825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18988" y="3898391"/>
              <a:ext cx="1306067" cy="3825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60464" y="3898391"/>
              <a:ext cx="530351" cy="3825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26223" y="3898391"/>
              <a:ext cx="1763268" cy="3825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24900" y="3898391"/>
              <a:ext cx="1069848" cy="3825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0155" y="3898391"/>
              <a:ext cx="416051" cy="3825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881616" y="3898391"/>
              <a:ext cx="731520" cy="3825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448543" y="3898391"/>
              <a:ext cx="1123188" cy="3825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12207" y="4172711"/>
              <a:ext cx="1537715" cy="3825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96939" y="4172711"/>
              <a:ext cx="617219" cy="3825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61176" y="4172711"/>
              <a:ext cx="1226820" cy="3825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35011" y="4172711"/>
              <a:ext cx="1912620" cy="3825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94647" y="4172711"/>
              <a:ext cx="1138427" cy="3825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19131" y="4172711"/>
              <a:ext cx="371855" cy="3825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36480" y="4172711"/>
              <a:ext cx="454151" cy="3825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7647" y="4172711"/>
              <a:ext cx="413003" cy="3825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297667" y="4172711"/>
              <a:ext cx="908303" cy="3825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52988" y="4172711"/>
              <a:ext cx="618744" cy="38252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12207" y="4447031"/>
              <a:ext cx="731520" cy="3825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83123" y="4447031"/>
              <a:ext cx="967739" cy="3825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52744" y="4447031"/>
              <a:ext cx="1031748" cy="3825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26935" y="4447031"/>
              <a:ext cx="1085087" cy="3825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57515" y="4447031"/>
              <a:ext cx="428244" cy="38252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28203" y="4447031"/>
              <a:ext cx="1141476" cy="3825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930640" y="4736591"/>
              <a:ext cx="2604516" cy="3002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918447" y="4949951"/>
              <a:ext cx="2260092" cy="300228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843653" y="2856357"/>
            <a:ext cx="6574155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«Мы </a:t>
            </a:r>
            <a:r>
              <a:rPr sz="1800" i="1" spc="-5" dirty="0">
                <a:latin typeface="Times New Roman"/>
                <a:cs typeface="Times New Roman"/>
              </a:rPr>
              <a:t>разрабатываем такую программу, я, наверное, впервые </a:t>
            </a:r>
            <a:r>
              <a:rPr sz="1800" i="1" dirty="0">
                <a:latin typeface="Times New Roman"/>
                <a:cs typeface="Times New Roman"/>
              </a:rPr>
              <a:t>об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этом</a:t>
            </a:r>
            <a:r>
              <a:rPr sz="1800" i="1" dirty="0">
                <a:latin typeface="Times New Roman"/>
                <a:cs typeface="Times New Roman"/>
              </a:rPr>
              <a:t> скажу,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помощи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родителям,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которых</a:t>
            </a:r>
            <a:r>
              <a:rPr sz="1800" i="1" dirty="0">
                <a:latin typeface="Times New Roman"/>
                <a:cs typeface="Times New Roman"/>
              </a:rPr>
              <a:t> родился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ребенок,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именно</a:t>
            </a:r>
            <a:r>
              <a:rPr sz="1800" i="1" dirty="0">
                <a:latin typeface="Times New Roman"/>
                <a:cs typeface="Times New Roman"/>
              </a:rPr>
              <a:t> с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точки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зрения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того,</a:t>
            </a:r>
            <a:r>
              <a:rPr sz="1800" i="1" dirty="0">
                <a:latin typeface="Times New Roman"/>
                <a:cs typeface="Times New Roman"/>
              </a:rPr>
              <a:t> как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его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воспитывать.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Ребенок</a:t>
            </a:r>
            <a:r>
              <a:rPr sz="1800" i="1" dirty="0">
                <a:latin typeface="Times New Roman"/>
                <a:cs typeface="Times New Roman"/>
              </a:rPr>
              <a:t> в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дошкольном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возрасте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должен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максимально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развиваться,</a:t>
            </a:r>
            <a:r>
              <a:rPr sz="1800" i="1" dirty="0">
                <a:latin typeface="Times New Roman"/>
                <a:cs typeface="Times New Roman"/>
              </a:rPr>
              <a:t> он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должен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общаться</a:t>
            </a:r>
            <a:r>
              <a:rPr sz="1800" i="1" dirty="0">
                <a:latin typeface="Times New Roman"/>
                <a:cs typeface="Times New Roman"/>
              </a:rPr>
              <a:t> со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сверстниками,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играть,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него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должны </a:t>
            </a:r>
            <a:r>
              <a:rPr sz="1800" i="1" spc="-5" dirty="0">
                <a:latin typeface="Times New Roman"/>
                <a:cs typeface="Times New Roman"/>
              </a:rPr>
              <a:t> развиваться все основные психологические функции. </a:t>
            </a:r>
            <a:r>
              <a:rPr sz="1800" i="1" dirty="0">
                <a:latin typeface="Times New Roman"/>
                <a:cs typeface="Times New Roman"/>
              </a:rPr>
              <a:t>А в </a:t>
            </a:r>
            <a:r>
              <a:rPr sz="1800" i="1" spc="-5" dirty="0">
                <a:latin typeface="Times New Roman"/>
                <a:cs typeface="Times New Roman"/>
              </a:rPr>
              <a:t>школе </a:t>
            </a:r>
            <a:r>
              <a:rPr sz="1800" i="1" dirty="0">
                <a:latin typeface="Times New Roman"/>
                <a:cs typeface="Times New Roman"/>
              </a:rPr>
              <a:t>его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уже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потом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научат читать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писать»</a:t>
            </a:r>
            <a:endParaRPr sz="1800">
              <a:latin typeface="Times New Roman"/>
              <a:cs typeface="Times New Roman"/>
            </a:endParaRPr>
          </a:p>
          <a:p>
            <a:pPr marL="4189095" marR="8890" indent="12065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latin typeface="Times New Roman"/>
                <a:cs typeface="Times New Roman"/>
              </a:rPr>
              <a:t>Министр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просвещения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России,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Кравцов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Сергей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Сергеевич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572" y="1413764"/>
              <a:ext cx="280441" cy="2103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28572" y="1413764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19">
                  <a:moveTo>
                    <a:pt x="0" y="105156"/>
                  </a:moveTo>
                  <a:lnTo>
                    <a:pt x="11017" y="64240"/>
                  </a:lnTo>
                  <a:lnTo>
                    <a:pt x="41065" y="30813"/>
                  </a:lnTo>
                  <a:lnTo>
                    <a:pt x="85639" y="8268"/>
                  </a:lnTo>
                  <a:lnTo>
                    <a:pt x="140233" y="0"/>
                  </a:lnTo>
                  <a:lnTo>
                    <a:pt x="194823" y="8268"/>
                  </a:lnTo>
                  <a:lnTo>
                    <a:pt x="239388" y="30813"/>
                  </a:lnTo>
                  <a:lnTo>
                    <a:pt x="269428" y="64240"/>
                  </a:lnTo>
                  <a:lnTo>
                    <a:pt x="280441" y="105156"/>
                  </a:lnTo>
                  <a:lnTo>
                    <a:pt x="269428" y="146125"/>
                  </a:lnTo>
                  <a:lnTo>
                    <a:pt x="239388" y="179546"/>
                  </a:lnTo>
                  <a:lnTo>
                    <a:pt x="194823" y="202060"/>
                  </a:lnTo>
                  <a:lnTo>
                    <a:pt x="140233" y="210312"/>
                  </a:lnTo>
                  <a:lnTo>
                    <a:pt x="85639" y="202060"/>
                  </a:lnTo>
                  <a:lnTo>
                    <a:pt x="41065" y="179546"/>
                  </a:lnTo>
                  <a:lnTo>
                    <a:pt x="11017" y="146125"/>
                  </a:lnTo>
                  <a:lnTo>
                    <a:pt x="0" y="105156"/>
                  </a:lnTo>
                  <a:close/>
                </a:path>
              </a:pathLst>
            </a:custGeom>
            <a:ln w="3175">
              <a:solidFill>
                <a:srgbClr val="2F8D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6573" y="1338706"/>
              <a:ext cx="98044" cy="767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4228" y="516636"/>
              <a:ext cx="1755648" cy="429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4888" y="516636"/>
              <a:ext cx="2130552" cy="4297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0452" y="516636"/>
              <a:ext cx="1520952" cy="4297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4891" y="516636"/>
              <a:ext cx="1089660" cy="429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78039" y="516636"/>
              <a:ext cx="1309116" cy="429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0644" y="516636"/>
              <a:ext cx="1274063" cy="429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89720" y="516636"/>
              <a:ext cx="1600200" cy="429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04932" y="516636"/>
              <a:ext cx="477012" cy="4297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96956" y="516636"/>
              <a:ext cx="1173479" cy="4297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4228" y="821436"/>
              <a:ext cx="1705355" cy="429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84220" y="821436"/>
              <a:ext cx="489203" cy="4297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6535" y="821436"/>
              <a:ext cx="1648967" cy="4297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28615" y="821436"/>
              <a:ext cx="1129284" cy="4297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11012" y="821436"/>
              <a:ext cx="466343" cy="4297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0468" y="821436"/>
              <a:ext cx="1118615" cy="4297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02196" y="821436"/>
              <a:ext cx="473964" cy="4297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272" y="821436"/>
              <a:ext cx="1208531" cy="4297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90915" y="821436"/>
              <a:ext cx="952500" cy="4297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96527" y="821436"/>
              <a:ext cx="489203" cy="4297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38844" y="821436"/>
              <a:ext cx="1427988" cy="4297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19944" y="821436"/>
              <a:ext cx="1650492" cy="4297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4228" y="1126236"/>
              <a:ext cx="1438655" cy="429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70275" y="1126236"/>
              <a:ext cx="2478024" cy="4297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55691" y="1126236"/>
              <a:ext cx="1304543" cy="429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75247" y="1126236"/>
              <a:ext cx="1775459" cy="4297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55051" y="1126236"/>
              <a:ext cx="1109472" cy="4297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4963" y="1126236"/>
              <a:ext cx="1697735" cy="4297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19132" y="1126236"/>
              <a:ext cx="423672" cy="429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42516" y="1885187"/>
              <a:ext cx="1755648" cy="4297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84803" y="1885187"/>
              <a:ext cx="1522476" cy="4297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92396" y="1885187"/>
              <a:ext cx="1653539" cy="4297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32576" y="1885187"/>
              <a:ext cx="1351787" cy="4297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71003" y="1885187"/>
              <a:ext cx="489203" cy="4297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46848" y="1885187"/>
              <a:ext cx="1604772" cy="4297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38260" y="1885187"/>
              <a:ext cx="473964" cy="4297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98863" y="1885187"/>
              <a:ext cx="1173479" cy="4297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160508" y="1885187"/>
              <a:ext cx="1225296" cy="4297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172444" y="1885187"/>
              <a:ext cx="601979" cy="4297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842516" y="2189987"/>
              <a:ext cx="1095756" cy="4297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05100" y="2189987"/>
              <a:ext cx="1380744" cy="42976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52671" y="2189987"/>
              <a:ext cx="489203" cy="4297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08703" y="2189987"/>
              <a:ext cx="1799844" cy="42976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5376" y="2189987"/>
              <a:ext cx="1220724" cy="42976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62927" y="2189987"/>
              <a:ext cx="1772412" cy="4297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02168" y="2189987"/>
              <a:ext cx="1757172" cy="42976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726168" y="2189987"/>
              <a:ext cx="2048255" cy="42976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42516" y="2494787"/>
              <a:ext cx="2002535" cy="4297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55491" y="2494787"/>
              <a:ext cx="1295400" cy="42976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55235" y="2494787"/>
              <a:ext cx="1620012" cy="4297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85688" y="2494787"/>
              <a:ext cx="1479804" cy="42976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11924" y="2494787"/>
              <a:ext cx="417575" cy="429768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989201" y="579882"/>
            <a:ext cx="9720580" cy="2310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Федеральная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программа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вводит </a:t>
            </a:r>
            <a:r>
              <a:rPr sz="20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базовый 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уровень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требований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к </a:t>
            </a:r>
            <a:r>
              <a:rPr sz="2000" spc="-40" dirty="0">
                <a:solidFill>
                  <a:srgbClr val="562213"/>
                </a:solidFill>
                <a:latin typeface="Times New Roman"/>
                <a:cs typeface="Times New Roman"/>
              </a:rPr>
              <a:t>объёму, </a:t>
            </a:r>
            <a:r>
              <a:rPr sz="2000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содержанию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результатам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работы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с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детьми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в детских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садах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позволяет реализовать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несколько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основополагающих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функций</a:t>
            </a:r>
            <a:r>
              <a:rPr sz="2000" spc="2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уровня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29209" marR="102235" algn="just">
              <a:lnSpc>
                <a:spcPct val="100000"/>
              </a:lnSpc>
            </a:pP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Федеральная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программа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объединяет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обучение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воспитание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единый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процесс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на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основе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традиций и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современных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практик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образования,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подкрепленных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внушительным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объемом</a:t>
            </a:r>
            <a:r>
              <a:rPr sz="2000" spc="-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562213"/>
                </a:solidFill>
                <a:latin typeface="Times New Roman"/>
                <a:cs typeface="Times New Roman"/>
              </a:rPr>
              <a:t>культурных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ценностей.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4063" y="0"/>
            <a:ext cx="10918190" cy="6858000"/>
            <a:chOff x="1274063" y="0"/>
            <a:chExt cx="10918190" cy="6858000"/>
          </a:xfrm>
        </p:grpSpPr>
        <p:sp>
          <p:nvSpPr>
            <p:cNvPr id="4" name="object 4"/>
            <p:cNvSpPr/>
            <p:nvPr/>
          </p:nvSpPr>
          <p:spPr>
            <a:xfrm>
              <a:off x="1353311" y="0"/>
              <a:ext cx="10838815" cy="6858000"/>
            </a:xfrm>
            <a:custGeom>
              <a:avLst/>
              <a:gdLst/>
              <a:ahLst/>
              <a:cxnLst/>
              <a:rect l="l" t="t" r="r" b="b"/>
              <a:pathLst>
                <a:path w="10838815" h="6858000">
                  <a:moveTo>
                    <a:pt x="108386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38688" y="6858000"/>
                  </a:lnTo>
                  <a:lnTo>
                    <a:pt x="10838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3844" y="353568"/>
            <a:ext cx="9460230" cy="1296670"/>
            <a:chOff x="2053844" y="353568"/>
            <a:chExt cx="9460230" cy="1296670"/>
          </a:xfrm>
        </p:grpSpPr>
        <p:sp>
          <p:nvSpPr>
            <p:cNvPr id="8" name="object 8"/>
            <p:cNvSpPr/>
            <p:nvPr/>
          </p:nvSpPr>
          <p:spPr>
            <a:xfrm>
              <a:off x="2060194" y="424307"/>
              <a:ext cx="9447530" cy="518159"/>
            </a:xfrm>
            <a:custGeom>
              <a:avLst/>
              <a:gdLst/>
              <a:ahLst/>
              <a:cxnLst/>
              <a:rect l="l" t="t" r="r" b="b"/>
              <a:pathLst>
                <a:path w="9447530" h="518159">
                  <a:moveTo>
                    <a:pt x="944727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447276" y="518160"/>
                  </a:lnTo>
                  <a:lnTo>
                    <a:pt x="9447276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3844" y="923416"/>
              <a:ext cx="9460230" cy="38100"/>
            </a:xfrm>
            <a:custGeom>
              <a:avLst/>
              <a:gdLst/>
              <a:ahLst/>
              <a:cxnLst/>
              <a:rect l="l" t="t" r="r" b="b"/>
              <a:pathLst>
                <a:path w="9460230" h="38100">
                  <a:moveTo>
                    <a:pt x="0" y="38100"/>
                  </a:moveTo>
                  <a:lnTo>
                    <a:pt x="9459849" y="38100"/>
                  </a:lnTo>
                  <a:lnTo>
                    <a:pt x="945984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3844" y="417957"/>
              <a:ext cx="9460230" cy="1231900"/>
            </a:xfrm>
            <a:custGeom>
              <a:avLst/>
              <a:gdLst/>
              <a:ahLst/>
              <a:cxnLst/>
              <a:rect l="l" t="t" r="r" b="b"/>
              <a:pathLst>
                <a:path w="9460230" h="1231900">
                  <a:moveTo>
                    <a:pt x="6350" y="0"/>
                  </a:moveTo>
                  <a:lnTo>
                    <a:pt x="6350" y="1231900"/>
                  </a:lnTo>
                </a:path>
                <a:path w="9460230" h="1231900">
                  <a:moveTo>
                    <a:pt x="9453499" y="0"/>
                  </a:moveTo>
                  <a:lnTo>
                    <a:pt x="9453499" y="1231900"/>
                  </a:lnTo>
                </a:path>
                <a:path w="9460230" h="1231900">
                  <a:moveTo>
                    <a:pt x="0" y="6350"/>
                  </a:moveTo>
                  <a:lnTo>
                    <a:pt x="9459849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939" y="353568"/>
              <a:ext cx="3890771" cy="583691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60194" y="353568"/>
          <a:ext cx="9446895" cy="1289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6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такое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образовательная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053844" y="2035682"/>
          <a:ext cx="9461500" cy="384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Какая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внедрения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ФОП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 marR="52641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Организовать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воспитание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дошкольника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Федерации,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формировать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гражданской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культурной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идентичности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доступными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возрасту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средствами;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92100" indent="-201295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Создать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единое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ядро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содержания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 marR="78359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единое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федеральное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образовательное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пространство воспитания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детей,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обеспечит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ребенку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родителям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равные,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качественные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вне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зависимости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проживания.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32000" y="1237869"/>
            <a:ext cx="9545955" cy="1005840"/>
            <a:chOff x="2032000" y="1237869"/>
            <a:chExt cx="9545955" cy="1005840"/>
          </a:xfrm>
        </p:grpSpPr>
        <p:sp>
          <p:nvSpPr>
            <p:cNvPr id="14" name="object 14"/>
            <p:cNvSpPr/>
            <p:nvPr/>
          </p:nvSpPr>
          <p:spPr>
            <a:xfrm>
              <a:off x="2032000" y="1237869"/>
              <a:ext cx="9545955" cy="1005840"/>
            </a:xfrm>
            <a:custGeom>
              <a:avLst/>
              <a:gdLst/>
              <a:ahLst/>
              <a:cxnLst/>
              <a:rect l="l" t="t" r="r" b="b"/>
              <a:pathLst>
                <a:path w="9545955" h="1005839">
                  <a:moveTo>
                    <a:pt x="9545701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9545701" y="1005839"/>
                  </a:lnTo>
                  <a:lnTo>
                    <a:pt x="9545701" y="0"/>
                  </a:lnTo>
                  <a:close/>
                </a:path>
              </a:pathLst>
            </a:custGeom>
            <a:solidFill>
              <a:srgbClr val="CED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2000" y="1505712"/>
              <a:ext cx="1090676" cy="420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8251" y="1505712"/>
              <a:ext cx="429768" cy="420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3596" y="1505712"/>
              <a:ext cx="3474720" cy="420624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025650" y="713358"/>
          <a:ext cx="9545955" cy="4632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5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входит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Учебно-методическая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документация: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воспитания;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работы;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Примерный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режим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распорядок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дня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групп;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91440" marR="911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Единые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базовые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063" y="0"/>
            <a:ext cx="10918190" cy="6858000"/>
            <a:chOff x="1274063" y="0"/>
            <a:chExt cx="10918190" cy="6858000"/>
          </a:xfrm>
        </p:grpSpPr>
        <p:sp>
          <p:nvSpPr>
            <p:cNvPr id="3" name="object 3"/>
            <p:cNvSpPr/>
            <p:nvPr/>
          </p:nvSpPr>
          <p:spPr>
            <a:xfrm>
              <a:off x="1353311" y="0"/>
              <a:ext cx="10838815" cy="6858000"/>
            </a:xfrm>
            <a:custGeom>
              <a:avLst/>
              <a:gdLst/>
              <a:ahLst/>
              <a:cxnLst/>
              <a:rect l="l" t="t" r="r" b="b"/>
              <a:pathLst>
                <a:path w="10838815" h="6858000">
                  <a:moveTo>
                    <a:pt x="108386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38688" y="6858000"/>
                  </a:lnTo>
                  <a:lnTo>
                    <a:pt x="10838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20875" y="713358"/>
          <a:ext cx="9664700" cy="2438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84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обязательным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детских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садов?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 marR="83185" algn="just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определяет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объем,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содержание,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планируемые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обязательной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программы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которую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реализует</a:t>
                      </a:r>
                      <a:r>
                        <a:rPr sz="20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детский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сад.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Обязательной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выполнению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являются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программа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воспитания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федеральный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834" y="3862438"/>
            <a:ext cx="2848737" cy="2321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1388" y="675132"/>
              <a:ext cx="9686544" cy="1969008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27237" y="714946"/>
          <a:ext cx="9545955" cy="182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5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применяется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ФОП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2C0BB"/>
                      </a:solidFill>
                      <a:prstDash val="solid"/>
                    </a:lnL>
                    <a:lnR w="9525">
                      <a:solidFill>
                        <a:srgbClr val="D2C0BB"/>
                      </a:solidFill>
                      <a:prstDash val="solid"/>
                    </a:lnR>
                    <a:lnT w="9525">
                      <a:solidFill>
                        <a:srgbClr val="D2C0BB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основой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детского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сада.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Детские сады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сохраняют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разработки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собственных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программ,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должны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быть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не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ниже,</a:t>
                      </a:r>
                      <a:r>
                        <a:rPr sz="20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D2C0BB"/>
                      </a:solidFill>
                      <a:prstDash val="solid"/>
                    </a:lnL>
                    <a:lnR w="9525">
                      <a:solidFill>
                        <a:srgbClr val="D2C0BB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2C0BB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2000" y="719708"/>
            <a:ext cx="9545701" cy="1828800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067814" y="3076701"/>
          <a:ext cx="9503410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Переход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сада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Переход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детского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сада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сентября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7888" y="4587366"/>
            <a:ext cx="1856105" cy="1447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410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Wingdings</vt:lpstr>
      <vt:lpstr>Office Theme</vt:lpstr>
      <vt:lpstr>Муниципальное бюджетное дошкольное образовательное учреждение «Детский сад № 1 «Даймохк» с. Гордали-Юрт</vt:lpstr>
      <vt:lpstr>С 1 сентября 2023 года в соответствии с Приказом Министерства Просвещения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Hamzat-95</cp:lastModifiedBy>
  <cp:revision>2</cp:revision>
  <dcterms:created xsi:type="dcterms:W3CDTF">2023-12-04T19:21:36Z</dcterms:created>
  <dcterms:modified xsi:type="dcterms:W3CDTF">2025-10-24T08:40:45Z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2023-12-04T00:00:00Z</vt:filetime>
  </property>
</Properties>
</file>