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73" r:id="rId3"/>
    <p:sldId id="260" r:id="rId4"/>
    <p:sldId id="261" r:id="rId5"/>
    <p:sldId id="262" r:id="rId6"/>
    <p:sldId id="274" r:id="rId7"/>
    <p:sldId id="283" r:id="rId8"/>
    <p:sldId id="282" r:id="rId9"/>
    <p:sldId id="265" r:id="rId10"/>
    <p:sldId id="284" r:id="rId11"/>
    <p:sldId id="275" r:id="rId12"/>
    <p:sldId id="281" r:id="rId13"/>
    <p:sldId id="279" r:id="rId14"/>
    <p:sldId id="268" r:id="rId15"/>
    <p:sldId id="280" r:id="rId16"/>
    <p:sldId id="269" r:id="rId17"/>
  </p:sldIdLst>
  <p:sldSz cx="9144000" cy="6858000" type="screen4x3"/>
  <p:notesSz cx="6858000" cy="9144000"/>
  <p:custDataLst>
    <p:tags r:id="rId18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CC00FF"/>
    <a:srgbClr val="0000FF"/>
    <a:srgbClr val="FFCC00"/>
    <a:srgbClr val="FF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140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Hamzat-95\Desktop\&#1048;&#1043;&#1056;&#1040;&#1040;&#1040;&#1040;.mp3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64" y="1785926"/>
            <a:ext cx="8715436" cy="5786478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МБДОУ «Детский сад №1 «Даймохк»</a:t>
            </a:r>
          </a:p>
          <a:p>
            <a:endParaRPr lang="ru-RU" sz="4000" b="1" dirty="0" smtClean="0">
              <a:ln w="12700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i="1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«Знатоки </a:t>
            </a:r>
            <a:r>
              <a:rPr lang="ru-RU" sz="3200" b="1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внутренней системы оценки</a:t>
            </a:r>
          </a:p>
          <a:p>
            <a:r>
              <a:rPr lang="ru-RU" sz="3200" b="1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качества образования </a:t>
            </a:r>
          </a:p>
          <a:p>
            <a:r>
              <a:rPr lang="ru-RU" sz="3200" b="1" i="1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(ВСОКО</a:t>
            </a:r>
            <a:r>
              <a:rPr lang="ru-RU" sz="3200" b="1" i="1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)»</a:t>
            </a:r>
          </a:p>
          <a:p>
            <a:pPr algn="r"/>
            <a:endParaRPr lang="ru-RU" sz="1800" b="1" i="1" dirty="0" smtClean="0">
              <a:ln w="10541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800" b="1" i="1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Подготовила старший воспитатель</a:t>
            </a:r>
          </a:p>
          <a:p>
            <a:pPr algn="r"/>
            <a:r>
              <a:rPr lang="ru-RU" sz="1800" b="1" i="1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Тагаева Фариза Вахарсолтаевна</a:t>
            </a:r>
            <a:endParaRPr lang="ru-RU" sz="1600" b="1" i="1" dirty="0" smtClean="0">
              <a:ln w="10541" cmpd="sng">
                <a:solidFill>
                  <a:srgbClr val="FF0000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>
              <a:ln w="900" cmpd="sng">
                <a:solidFill>
                  <a:schemeClr val="tx1">
                    <a:alpha val="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00232" y="3071810"/>
            <a:ext cx="6000792" cy="92333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Деловая игра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8" name="ИГРАААА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1928794" y="766746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5999423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928662" y="2143116"/>
            <a:ext cx="7408333" cy="3450696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ТРАНСФОРМИРУЕМОСТЬ</a:t>
            </a:r>
          </a:p>
          <a:p>
            <a:pPr marL="457200" indent="-457200">
              <a:buFont typeface="+mj-lt"/>
              <a:buAutoNum type="arabicPeriod"/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ДВИГАТЕЛЬНАЯ</a:t>
            </a:r>
          </a:p>
          <a:p>
            <a:pPr marL="457200" indent="-457200">
              <a:buFont typeface="+mj-lt"/>
              <a:buAutoNum type="arabicPeriod"/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ТРЕБОВАНИЯ</a:t>
            </a:r>
          </a:p>
          <a:p>
            <a:pPr marL="457200" indent="-457200">
              <a:buFont typeface="+mj-lt"/>
              <a:buAutoNum type="arabicPeriod"/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САМООБСЛУЖИВАНИЕ</a:t>
            </a:r>
          </a:p>
          <a:p>
            <a:pPr marL="457200" indent="-457200">
              <a:buFont typeface="+mj-lt"/>
              <a:buAutoNum type="arabicPeriod"/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МЛАДЕНЧЕСКИЙ</a:t>
            </a:r>
          </a:p>
          <a:p>
            <a:pPr marL="457200" indent="-457200">
              <a:buFont typeface="+mj-lt"/>
              <a:buAutoNum type="arabicPeriod"/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РОДИТЕЛИ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928670"/>
            <a:ext cx="8229600" cy="4071966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9387"/>
          <a:stretch/>
        </p:blipFill>
        <p:spPr>
          <a:xfrm>
            <a:off x="1571604" y="1571612"/>
            <a:ext cx="6630339" cy="39290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1000100" y="642918"/>
            <a:ext cx="7643866" cy="11430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buClr>
                <a:srgbClr val="31B6FD"/>
              </a:buClr>
              <a:buSzPct val="100000"/>
            </a:pPr>
            <a:r>
              <a:rPr lang="ru-RU" sz="6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«КОТ В МЕШКЕ»</a:t>
            </a:r>
            <a:endParaRPr lang="ru-RU" sz="6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3588283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928662" y="2000240"/>
            <a:ext cx="7408333" cy="345069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200" b="1" i="1" dirty="0" smtClean="0">
                <a:solidFill>
                  <a:srgbClr val="FF0000"/>
                </a:solidFill>
              </a:rPr>
              <a:t>1. Насыщенность</a:t>
            </a:r>
          </a:p>
          <a:p>
            <a:pPr>
              <a:buNone/>
            </a:pPr>
            <a:r>
              <a:rPr lang="ru-RU" sz="3200" b="1" i="1" dirty="0" smtClean="0">
                <a:solidFill>
                  <a:srgbClr val="FF0000"/>
                </a:solidFill>
              </a:rPr>
              <a:t>2. Доступность</a:t>
            </a:r>
          </a:p>
          <a:p>
            <a:pPr>
              <a:buNone/>
            </a:pPr>
            <a:r>
              <a:rPr lang="ru-RU" sz="3200" b="1" i="1" dirty="0" smtClean="0">
                <a:solidFill>
                  <a:srgbClr val="FF0000"/>
                </a:solidFill>
              </a:rPr>
              <a:t>3. Вариативность</a:t>
            </a:r>
          </a:p>
          <a:p>
            <a:pPr>
              <a:buNone/>
            </a:pPr>
            <a:r>
              <a:rPr lang="ru-RU" sz="3200" b="1" i="1" dirty="0" smtClean="0">
                <a:solidFill>
                  <a:srgbClr val="FF0000"/>
                </a:solidFill>
              </a:rPr>
              <a:t>4. </a:t>
            </a:r>
            <a:r>
              <a:rPr lang="ru-RU" sz="3200" b="1" i="1" dirty="0" err="1" smtClean="0">
                <a:solidFill>
                  <a:srgbClr val="FF0000"/>
                </a:solidFill>
              </a:rPr>
              <a:t>Трансформируемость</a:t>
            </a:r>
            <a:endParaRPr lang="ru-RU" sz="3200" b="1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3200" b="1" i="1" dirty="0" smtClean="0">
                <a:solidFill>
                  <a:srgbClr val="FF0000"/>
                </a:solidFill>
              </a:rPr>
              <a:t>5.  Безопасность</a:t>
            </a:r>
          </a:p>
          <a:p>
            <a:pPr>
              <a:buNone/>
            </a:pPr>
            <a:r>
              <a:rPr lang="ru-RU" sz="3200" b="1" i="1" dirty="0" smtClean="0">
                <a:solidFill>
                  <a:srgbClr val="FF0000"/>
                </a:solidFill>
              </a:rPr>
              <a:t>6. </a:t>
            </a:r>
            <a:r>
              <a:rPr lang="ru-RU" sz="3200" b="1" i="1" dirty="0" err="1" smtClean="0">
                <a:solidFill>
                  <a:srgbClr val="FF0000"/>
                </a:solidFill>
              </a:rPr>
              <a:t>Полифункциональность</a:t>
            </a:r>
            <a:r>
              <a:rPr lang="ru-RU" sz="3200" b="1" i="1" dirty="0" smtClean="0">
                <a:solidFill>
                  <a:srgbClr val="FF0000"/>
                </a:solidFill>
              </a:rPr>
              <a:t> </a:t>
            </a:r>
            <a:endParaRPr lang="ru-RU" sz="3200" b="1" i="1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Игра «Волшебники»</a:t>
            </a:r>
            <a:endParaRPr lang="ru-RU" b="1" i="1" dirty="0"/>
          </a:p>
        </p:txBody>
      </p:sp>
    </p:spTree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curazene.com/index_htm_files/515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29124" y="1428736"/>
            <a:ext cx="4161074" cy="4181178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642918"/>
            <a:ext cx="7663756" cy="1428760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АУКЦИОН  ПЕДАГОГИЧЕСКИХ  ИДЕЙ»</a:t>
            </a:r>
            <a:endParaRPr lang="ru-RU" sz="36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7060951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404664"/>
            <a:ext cx="8640960" cy="6264696"/>
          </a:xfrm>
        </p:spPr>
        <p:txBody>
          <a:bodyPr>
            <a:normAutofit fontScale="92500"/>
          </a:bodyPr>
          <a:lstStyle/>
          <a:p>
            <a:r>
              <a:rPr lang="ru-RU" sz="4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ФГОС, стандарт, целевые ориентиры, предметно-пространственная развивающая среда, </a:t>
            </a:r>
          </a:p>
          <a:p>
            <a:r>
              <a:rPr lang="ru-RU" sz="4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среда трансформируемая и……..</a:t>
            </a:r>
          </a:p>
          <a:p>
            <a:r>
              <a:rPr lang="ru-RU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полифункциональная, </a:t>
            </a:r>
          </a:p>
          <a:p>
            <a:r>
              <a:rPr lang="ru-RU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поддержка детской инициативы, индивидуализация образования, оптимизация работы с группой детей.</a:t>
            </a:r>
            <a:endParaRPr lang="ru-RU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599942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88640"/>
            <a:ext cx="7772400" cy="1319460"/>
          </a:xfrm>
        </p:spPr>
        <p:txBody>
          <a:bodyPr/>
          <a:lstStyle/>
          <a:p>
            <a:r>
              <a:rPr lang="ru-RU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Рефлексия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-9603" b="1"/>
          <a:stretch/>
        </p:blipFill>
        <p:spPr>
          <a:xfrm>
            <a:off x="1331640" y="1173882"/>
            <a:ext cx="6390828" cy="4725144"/>
          </a:xfrm>
          <a:prstGeom prst="ellipse">
            <a:avLst/>
          </a:prstGeom>
        </p:spPr>
      </p:pic>
      <p:pic>
        <p:nvPicPr>
          <p:cNvPr id="6" name="Picture 62"/>
          <p:cNvPicPr/>
          <p:nvPr/>
        </p:nvPicPr>
        <p:blipFill>
          <a:blip r:embed="rId3">
            <a:extLst/>
          </a:blip>
          <a:srcRect t="8571"/>
          <a:stretch>
            <a:fillRect/>
          </a:stretch>
        </p:blipFill>
        <p:spPr bwMode="auto">
          <a:xfrm>
            <a:off x="142844" y="1857364"/>
            <a:ext cx="8786874" cy="45720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529742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88640"/>
            <a:ext cx="7772400" cy="1319460"/>
          </a:xfrm>
        </p:spPr>
        <p:txBody>
          <a:bodyPr>
            <a:normAutofit fontScale="90000"/>
          </a:bodyPr>
          <a:lstStyle/>
          <a:p>
            <a:r>
              <a:rPr lang="ru-RU" sz="6700" b="1" i="1" cap="all" dirty="0" smtClean="0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СПАСИБО ЗА ИГРУ!</a:t>
            </a:r>
            <a:endParaRPr lang="ru-RU" sz="7200" b="1" i="1" cap="all" dirty="0">
              <a:ln w="9000" cmpd="sng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5589240"/>
            <a:ext cx="7448872" cy="864096"/>
          </a:xfrm>
        </p:spPr>
        <p:txBody>
          <a:bodyPr>
            <a:noAutofit/>
          </a:bodyPr>
          <a:lstStyle/>
          <a:p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 новых мозговых сражений…</a:t>
            </a:r>
            <a:endParaRPr lang="ru-RU" sz="4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www.fa.ru/chair/gcp/news/PublishingImages/2014/%D1%81%D1%82%D0%BE%D0%B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484784"/>
            <a:ext cx="5688632" cy="38549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13599942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491880" y="404664"/>
            <a:ext cx="33054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5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357167"/>
            <a:ext cx="835824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4000" b="1" dirty="0" smtClean="0">
              <a:ln w="1905"/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</a:endParaRPr>
          </a:p>
          <a:p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повышение профессиональной </a:t>
            </a:r>
          </a:p>
          <a:p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компетентности </a:t>
            </a:r>
          </a:p>
          <a:p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педагогических работников</a:t>
            </a:r>
          </a:p>
          <a:p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дошкольного образования</a:t>
            </a:r>
          </a:p>
          <a:p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реализации процедуры </a:t>
            </a:r>
          </a:p>
          <a:p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ВСОКО.</a:t>
            </a:r>
            <a:endParaRPr lang="ru-RU" sz="7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19454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1428736"/>
            <a:ext cx="7772400" cy="1780108"/>
          </a:xfrm>
        </p:spPr>
        <p:txBody>
          <a:bodyPr>
            <a:noAutofit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Педагогическая разминка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«Расшифруй»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Что означает аббревиатура «ВСОКО»?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3214686"/>
            <a:ext cx="7776864" cy="2928958"/>
          </a:xfrm>
        </p:spPr>
        <p:txBody>
          <a:bodyPr>
            <a:normAutofit fontScale="92500" lnSpcReduction="20000"/>
          </a:bodyPr>
          <a:lstStyle/>
          <a:p>
            <a:endParaRPr lang="ru-RU" sz="54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5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«Внутренняя система оценки качества образования» </a:t>
            </a:r>
            <a:endParaRPr lang="ru-RU" sz="54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999423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3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1780108"/>
          </a:xfrm>
        </p:spPr>
        <p:txBody>
          <a:bodyPr>
            <a:no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«Ответьте на вопрос»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 вы думаете, на основании чего в ДОУ можно судить о качестве дошкольного образования??????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2643182"/>
            <a:ext cx="8208912" cy="2392289"/>
          </a:xfrm>
        </p:spPr>
        <p:txBody>
          <a:bodyPr>
            <a:noAutofit/>
          </a:bodyPr>
          <a:lstStyle/>
          <a:p>
            <a:pPr marL="457200" indent="-457200" algn="just"/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Результаты диагностики освоения ООП ДО</a:t>
            </a:r>
          </a:p>
          <a:p>
            <a:pPr marL="457200" indent="-457200" algn="just"/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Успешность выпускников в школе</a:t>
            </a:r>
          </a:p>
          <a:p>
            <a:pPr marL="457200" indent="-457200" algn="just"/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Участие воспитанников в конкурсах различного уровня </a:t>
            </a:r>
          </a:p>
          <a:p>
            <a:pPr marL="457200" indent="-457200" algn="just"/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Участие педагогов в конкурсах педагогического мастерства</a:t>
            </a:r>
          </a:p>
          <a:p>
            <a:pPr marL="457200" indent="-457200" algn="just"/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 Хорошее материально-техническое обеспечение образовательного процесса</a:t>
            </a:r>
          </a:p>
          <a:p>
            <a:pPr marL="457200" indent="-457200" algn="just"/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6. Удовлетворенность педагогов и родителей работой ДОУ и так далее.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99942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714356"/>
            <a:ext cx="7772400" cy="5566298"/>
          </a:xfrm>
        </p:spPr>
        <p:txBody>
          <a:bodyPr>
            <a:noAutofit/>
          </a:bodyPr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sz="5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«Кто быстрее?» 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Требования Стандарта к результатам освоения Программы представлены в…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999423"/>
      </p:ext>
    </p:extLst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88640"/>
            <a:ext cx="7772400" cy="1319460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«Назови правильно»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1643050"/>
            <a:ext cx="7092252" cy="385765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ru-RU" sz="63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Требования к условиям реализации ООП ДО?</a:t>
            </a:r>
          </a:p>
          <a:p>
            <a:endParaRPr lang="ru-RU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lvl="1" indent="-457200" algn="l"/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36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7628441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785786" y="2000240"/>
            <a:ext cx="7408333" cy="3450696"/>
          </a:xfrm>
        </p:spPr>
        <p:txBody>
          <a:bodyPr>
            <a:normAutofit fontScale="55000" lnSpcReduction="20000"/>
          </a:bodyPr>
          <a:lstStyle/>
          <a:p>
            <a:pPr marL="914400" lvl="1" indent="-457200">
              <a:buFont typeface="Wingdings" pitchFamily="2" charset="2"/>
              <a:buChar char="Ø"/>
            </a:pPr>
            <a:r>
              <a:rPr lang="ru-RU" sz="53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психолого</a:t>
            </a:r>
            <a:r>
              <a:rPr lang="ru-RU" sz="53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педагогическим условиям;</a:t>
            </a:r>
          </a:p>
          <a:p>
            <a:pPr marL="1371600" lvl="1" indent="-914400">
              <a:buFont typeface="Wingdings" pitchFamily="2" charset="2"/>
              <a:buChar char="Ø"/>
            </a:pPr>
            <a:r>
              <a:rPr lang="ru-RU" sz="53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кадровым  условиям;</a:t>
            </a:r>
          </a:p>
          <a:p>
            <a:pPr marL="1371600" lvl="1" indent="-914400">
              <a:buFont typeface="Wingdings" pitchFamily="2" charset="2"/>
              <a:buChar char="Ø"/>
            </a:pPr>
            <a:r>
              <a:rPr lang="ru-RU" sz="53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материально – техническим  и финансовым условиям реализации Программы;</a:t>
            </a:r>
          </a:p>
          <a:p>
            <a:pPr marL="1371600" lvl="1" indent="-914400">
              <a:buFont typeface="Wingdings" pitchFamily="2" charset="2"/>
              <a:buChar char="Ø"/>
            </a:pPr>
            <a:r>
              <a:rPr lang="ru-RU" sz="53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развивающей предметно-пространственной среде.</a:t>
            </a:r>
            <a:endParaRPr lang="ru-RU" sz="36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ru-RU" sz="53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Требования к:</a:t>
            </a:r>
            <a:br>
              <a:rPr lang="ru-RU" sz="53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57224" y="1214422"/>
            <a:ext cx="7408333" cy="5643578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sz="1300" b="1" dirty="0" smtClean="0"/>
              <a:t>Качество образовательного процесса</a:t>
            </a:r>
          </a:p>
          <a:p>
            <a:r>
              <a:rPr lang="ru-RU" sz="13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Качество  образовательной программы, методик и технологий, применяемых в образовательном процессе.</a:t>
            </a:r>
          </a:p>
          <a:p>
            <a:r>
              <a:rPr lang="ru-RU" sz="13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Качество образовательной деятельности – самостоятельной и совместной деятельности детей, и взрослых.</a:t>
            </a:r>
          </a:p>
          <a:p>
            <a:r>
              <a:rPr lang="ru-RU" sz="13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Качество взаимодействия педагогов с родителями и детьми в процессе воспитания и обучения.</a:t>
            </a:r>
          </a:p>
          <a:p>
            <a:pPr>
              <a:buNone/>
            </a:pPr>
            <a:endParaRPr lang="ru-RU" sz="1300" dirty="0" smtClean="0"/>
          </a:p>
          <a:p>
            <a:pPr algn="ctr">
              <a:buNone/>
            </a:pPr>
            <a:r>
              <a:rPr lang="ru-RU" sz="1300" b="1" dirty="0" smtClean="0"/>
              <a:t>Качество образовательных условий</a:t>
            </a:r>
            <a:endParaRPr lang="ru-RU" sz="1300" dirty="0" smtClean="0"/>
          </a:p>
          <a:p>
            <a:r>
              <a:rPr lang="ru-RU" sz="1300" dirty="0" smtClean="0">
                <a:solidFill>
                  <a:srgbClr val="FF0000"/>
                </a:solidFill>
              </a:rPr>
              <a:t>Финансовые условия – обеспечение государственных гарантий</a:t>
            </a:r>
          </a:p>
          <a:p>
            <a:r>
              <a:rPr lang="ru-RU" sz="1300" dirty="0" smtClean="0">
                <a:solidFill>
                  <a:srgbClr val="FF0000"/>
                </a:solidFill>
              </a:rPr>
              <a:t>Материально-технические условия – характеристика и </a:t>
            </a:r>
            <a:r>
              <a:rPr lang="ru-RU" sz="1300" dirty="0" err="1" smtClean="0">
                <a:solidFill>
                  <a:srgbClr val="FF0000"/>
                </a:solidFill>
              </a:rPr>
              <a:t>оснащѐнность </a:t>
            </a:r>
            <a:r>
              <a:rPr lang="ru-RU" sz="1300" dirty="0" smtClean="0">
                <a:solidFill>
                  <a:srgbClr val="FF0000"/>
                </a:solidFill>
              </a:rPr>
              <a:t>помещений оборудованием и методическими материалами в соответствии с нормативными требованиями.</a:t>
            </a:r>
          </a:p>
          <a:p>
            <a:r>
              <a:rPr lang="ru-RU" sz="1300" dirty="0" smtClean="0">
                <a:solidFill>
                  <a:srgbClr val="FF0000"/>
                </a:solidFill>
              </a:rPr>
              <a:t>Развивающая предметно-пространственная среда – соответствие требованиям ФГОС ДО.</a:t>
            </a:r>
          </a:p>
          <a:p>
            <a:r>
              <a:rPr lang="ru-RU" sz="1300" dirty="0" smtClean="0">
                <a:solidFill>
                  <a:srgbClr val="FF0000"/>
                </a:solidFill>
              </a:rPr>
              <a:t>Психолого-педагогические условия – личностно-ориентированное взаимодействие педагогов с детьми, педагогика поддержки, обеспечение возможности выбора для </a:t>
            </a:r>
            <a:r>
              <a:rPr lang="ru-RU" sz="1300" dirty="0" err="1" smtClean="0">
                <a:solidFill>
                  <a:srgbClr val="FF0000"/>
                </a:solidFill>
              </a:rPr>
              <a:t>ребѐнка</a:t>
            </a:r>
            <a:r>
              <a:rPr lang="ru-RU" sz="13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ru-RU" sz="1300" dirty="0" smtClean="0">
                <a:solidFill>
                  <a:srgbClr val="FF0000"/>
                </a:solidFill>
              </a:rPr>
              <a:t>Кадровые условия – должностной состав, достаточное количество          и необходимая квалификация персонала.</a:t>
            </a:r>
          </a:p>
          <a:p>
            <a:pPr>
              <a:buNone/>
            </a:pPr>
            <a:endParaRPr lang="ru-RU" sz="1300" dirty="0" smtClean="0"/>
          </a:p>
          <a:p>
            <a:pPr>
              <a:buNone/>
            </a:pPr>
            <a:endParaRPr lang="ru-RU" sz="1300" dirty="0" smtClean="0"/>
          </a:p>
          <a:p>
            <a:pPr algn="ctr">
              <a:buNone/>
            </a:pPr>
            <a:r>
              <a:rPr lang="ru-RU" sz="1300" b="1" dirty="0" smtClean="0"/>
              <a:t>Качество результатов ДО</a:t>
            </a:r>
            <a:endParaRPr lang="ru-RU" sz="1300" dirty="0" smtClean="0"/>
          </a:p>
          <a:p>
            <a:r>
              <a:rPr lang="ru-RU" sz="1300" dirty="0" smtClean="0">
                <a:solidFill>
                  <a:srgbClr val="7030A0"/>
                </a:solidFill>
              </a:rPr>
              <a:t>Динамика освоения детьми содержания образовательной программы по пяти образовательным областям. Сравнение </a:t>
            </a:r>
            <a:r>
              <a:rPr lang="ru-RU" sz="1300" dirty="0" err="1" smtClean="0">
                <a:solidFill>
                  <a:srgbClr val="7030A0"/>
                </a:solidFill>
              </a:rPr>
              <a:t>ребѐнка </a:t>
            </a:r>
            <a:r>
              <a:rPr lang="ru-RU" sz="1300" dirty="0" smtClean="0">
                <a:solidFill>
                  <a:srgbClr val="7030A0"/>
                </a:solidFill>
              </a:rPr>
              <a:t>с самим собой — насколько он развился в течение </a:t>
            </a:r>
            <a:r>
              <a:rPr lang="ru-RU" sz="1300" dirty="0" err="1" smtClean="0">
                <a:solidFill>
                  <a:srgbClr val="7030A0"/>
                </a:solidFill>
              </a:rPr>
              <a:t>определѐнного </a:t>
            </a:r>
            <a:r>
              <a:rPr lang="ru-RU" sz="1300" dirty="0" smtClean="0">
                <a:solidFill>
                  <a:srgbClr val="7030A0"/>
                </a:solidFill>
              </a:rPr>
              <a:t>периода времени.</a:t>
            </a:r>
          </a:p>
          <a:p>
            <a:r>
              <a:rPr lang="ru-RU" sz="1300" dirty="0" smtClean="0">
                <a:solidFill>
                  <a:srgbClr val="7030A0"/>
                </a:solidFill>
              </a:rPr>
              <a:t>Соответствие полученных результатов запланированным целям. Цели</a:t>
            </a:r>
          </a:p>
          <a:p>
            <a:r>
              <a:rPr lang="ru-RU" sz="1300" dirty="0" smtClean="0">
                <a:solidFill>
                  <a:srgbClr val="7030A0"/>
                </a:solidFill>
              </a:rPr>
              <a:t>     формулируются на основе целевых ориентиров ФГОС ДО как социально-  нормативные возрастные характеристики возможных достижений </a:t>
            </a:r>
            <a:r>
              <a:rPr lang="ru-RU" sz="1300" dirty="0" err="1" smtClean="0">
                <a:solidFill>
                  <a:srgbClr val="7030A0"/>
                </a:solidFill>
              </a:rPr>
              <a:t>ребѐнка</a:t>
            </a:r>
            <a:r>
              <a:rPr lang="ru-RU" sz="1300" dirty="0" smtClean="0">
                <a:solidFill>
                  <a:srgbClr val="7030A0"/>
                </a:solidFill>
              </a:rPr>
              <a:t/>
            </a:r>
            <a:br>
              <a:rPr lang="ru-RU" sz="1300" dirty="0" smtClean="0">
                <a:solidFill>
                  <a:srgbClr val="7030A0"/>
                </a:solidFill>
              </a:rPr>
            </a:br>
            <a:endParaRPr lang="ru-RU" sz="1100" dirty="0">
              <a:solidFill>
                <a:srgbClr val="7030A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33218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Получится таблица!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16632"/>
            <a:ext cx="7772400" cy="820688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«Кроссворд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ФГОСовца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124744"/>
            <a:ext cx="8496944" cy="5400600"/>
          </a:xfrm>
        </p:spPr>
        <p:txBody>
          <a:bodyPr>
            <a:normAutofit fontScale="92500" lnSpcReduction="20000"/>
          </a:bodyPr>
          <a:lstStyle/>
          <a:p>
            <a:pPr lvl="0" algn="l"/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Одно из требований к развивающей предметно-пространственной среде?</a:t>
            </a:r>
          </a:p>
          <a:p>
            <a:pPr lvl="0" algn="l"/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endParaRPr lang="ru-RU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/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Один из видов детской деятельности</a:t>
            </a:r>
          </a:p>
          <a:p>
            <a:pPr lvl="0" algn="l"/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algn="l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Что такое стандарт одним словом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l"/>
            <a:r>
              <a:rPr lang="ru-RU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endParaRPr lang="ru-RU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С какого вида деятельности начинается трудовое воспитание в раннем возрасте?      </a:t>
            </a:r>
          </a:p>
          <a:p>
            <a:pPr lvl="0" algn="l"/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 Этапы детства по ФГОС  (один из возрастов)?</a:t>
            </a:r>
          </a:p>
          <a:p>
            <a:pPr lvl="0" algn="l"/>
            <a:r>
              <a:rPr lang="ru-RU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endParaRPr lang="ru-RU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Кто тесно взаимодействует с педагогическим коллективом и по ФГОС являются партнёрами?</a:t>
            </a:r>
          </a:p>
          <a:p>
            <a:pPr algn="l"/>
            <a:r>
              <a:rPr lang="ru-RU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5999423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5fe6622ae256e06c12686368afcca455dad1d04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1423</TotalTime>
  <Words>454</Words>
  <Application>Microsoft Office PowerPoint</Application>
  <PresentationFormat>Экран (4:3)</PresentationFormat>
  <Paragraphs>91</Paragraphs>
  <Slides>16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Волна</vt:lpstr>
      <vt:lpstr>Слайд 1</vt:lpstr>
      <vt:lpstr>Слайд 2</vt:lpstr>
      <vt:lpstr>            Педагогическая разминка  «Расшифруй» Что означает аббревиатура «ВСОКО»?</vt:lpstr>
      <vt:lpstr>«Ответьте на вопрос» Как вы думаете, на основании чего в ДОУ можно судить о качестве дошкольного образования??????</vt:lpstr>
      <vt:lpstr>                «Кто быстрее?»    Требования Стандарта к результатам освоения Программы представлены в…  </vt:lpstr>
      <vt:lpstr>«Назови правильно»</vt:lpstr>
      <vt:lpstr>Требования к: </vt:lpstr>
      <vt:lpstr>Получится таблица!</vt:lpstr>
      <vt:lpstr>«Кроссворд ФГОСовца»</vt:lpstr>
      <vt:lpstr>Слайд 10</vt:lpstr>
      <vt:lpstr>Слайд 11</vt:lpstr>
      <vt:lpstr>Игра «Волшебники»</vt:lpstr>
      <vt:lpstr>Слайд 13</vt:lpstr>
      <vt:lpstr>Слайд 14</vt:lpstr>
      <vt:lpstr>Рефлексия</vt:lpstr>
      <vt:lpstr>СПАСИБО ЗА ИГРУ!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Ирина Викторовна</dc:creator>
  <cp:lastModifiedBy>Hamzat-95</cp:lastModifiedBy>
  <cp:revision>89</cp:revision>
  <dcterms:created xsi:type="dcterms:W3CDTF">2013-02-07T02:39:48Z</dcterms:created>
  <dcterms:modified xsi:type="dcterms:W3CDTF">2019-11-15T10:53:39Z</dcterms:modified>
</cp:coreProperties>
</file>