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94" r:id="rId6"/>
    <p:sldId id="260" r:id="rId7"/>
    <p:sldId id="261" r:id="rId8"/>
    <p:sldId id="295" r:id="rId9"/>
    <p:sldId id="262" r:id="rId10"/>
    <p:sldId id="263" r:id="rId11"/>
    <p:sldId id="296" r:id="rId12"/>
    <p:sldId id="266" r:id="rId13"/>
    <p:sldId id="297" r:id="rId14"/>
    <p:sldId id="267" r:id="rId15"/>
    <p:sldId id="269" r:id="rId16"/>
    <p:sldId id="298" r:id="rId17"/>
    <p:sldId id="299" r:id="rId18"/>
    <p:sldId id="270" r:id="rId19"/>
    <p:sldId id="278" r:id="rId20"/>
    <p:sldId id="282" r:id="rId21"/>
    <p:sldId id="302" r:id="rId22"/>
    <p:sldId id="303" r:id="rId23"/>
    <p:sldId id="304" r:id="rId24"/>
    <p:sldId id="283" r:id="rId25"/>
    <p:sldId id="311" r:id="rId26"/>
    <p:sldId id="285" r:id="rId27"/>
    <p:sldId id="307" r:id="rId28"/>
    <p:sldId id="308" r:id="rId29"/>
    <p:sldId id="305" r:id="rId30"/>
    <p:sldId id="288" r:id="rId31"/>
    <p:sldId id="306" r:id="rId32"/>
    <p:sldId id="289" r:id="rId33"/>
    <p:sldId id="309" r:id="rId34"/>
    <p:sldId id="290" r:id="rId35"/>
    <p:sldId id="291" r:id="rId36"/>
    <p:sldId id="310" r:id="rId37"/>
  </p:sldIdLst>
  <p:sldSz cx="9144000" cy="6858000" type="screen4x3"/>
  <p:notesSz cx="9144000" cy="6858000"/>
  <p:embeddedFontLst>
    <p:embeddedFont>
      <p:font typeface="LMRNBF+Times New Roman" charset="0"/>
      <p:regular r:id="rId38"/>
    </p:embeddedFont>
    <p:embeddedFont>
      <p:font typeface="FHKKQC+Times New Roman Bold Italic" charset="0"/>
      <p:regular r:id="rId39"/>
    </p:embeddedFont>
    <p:embeddedFont>
      <p:font typeface="CEWAWC+Calibri" charset="0"/>
      <p:regular r:id="rId40"/>
    </p:embeddedFont>
    <p:embeddedFont>
      <p:font typeface="QTMVIF+Calibri" charset="0"/>
      <p:regular r:id="rId41"/>
    </p:embeddedFont>
    <p:embeddedFont>
      <p:font typeface="BFBMPF+Times New Roman Bold" charset="0"/>
      <p:regular r:id="rId42"/>
    </p:embeddedFont>
    <p:embeddedFont>
      <p:font typeface="MENDKI+Times New Roman Bold Italic" charset="0"/>
      <p:regular r:id="rId43"/>
    </p:embeddedFont>
    <p:embeddedFont>
      <p:font typeface="TVSJOB+Cambria Bold Italic" charset="0"/>
      <p:regular r:id="rId44"/>
    </p:embeddedFont>
    <p:embeddedFont>
      <p:font typeface="SQEPVG+Cambria" charset="0"/>
      <p:regular r:id="rId45"/>
    </p:embeddedFont>
    <p:embeddedFont>
      <p:font typeface="HLTPPE+Cambria Bold Italic" charset="0"/>
      <p:regular r:id="rId46"/>
    </p:embeddedFont>
    <p:embeddedFont>
      <p:font typeface="JGHMIP+Cambria" charset="0"/>
      <p:regular r:id="rId47"/>
    </p:embeddedFont>
    <p:embeddedFont>
      <p:font typeface="OTTTOT+Arial" charset="0"/>
      <p:regular r:id="rId48"/>
    </p:embeddedFont>
    <p:embeddedFont>
      <p:font typeface="EUAVOO+Times New Roman Bold" charset="0"/>
      <p:regular r:id="rId49"/>
    </p:embeddedFont>
    <p:embeddedFont>
      <p:font typeface="DTFDKM+Times New Roman" charset="0"/>
      <p:regular r:id="rId50"/>
    </p:embeddedFont>
    <p:embeddedFont>
      <p:font typeface="Calibri" pitchFamily="34" charset="0"/>
      <p:regular r:id="rId51"/>
      <p:bold r:id="rId52"/>
      <p:italic r:id="rId53"/>
      <p:boldItalic r:id="rId54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-6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5.fntdata"/><Relationship Id="rId47" Type="http://schemas.openxmlformats.org/officeDocument/2006/relationships/font" Target="fonts/font10.fntdata"/><Relationship Id="rId50" Type="http://schemas.openxmlformats.org/officeDocument/2006/relationships/font" Target="fonts/font13.fntdata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3" Type="http://schemas.openxmlformats.org/officeDocument/2006/relationships/font" Target="fonts/font16.fntdata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6.fntdata"/><Relationship Id="rId48" Type="http://schemas.openxmlformats.org/officeDocument/2006/relationships/font" Target="fonts/font11.fntdata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14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Relationship Id="rId46" Type="http://schemas.openxmlformats.org/officeDocument/2006/relationships/font" Target="fonts/font9.fntdata"/><Relationship Id="rId20" Type="http://schemas.openxmlformats.org/officeDocument/2006/relationships/slide" Target="slides/slide19.xml"/><Relationship Id="rId41" Type="http://schemas.openxmlformats.org/officeDocument/2006/relationships/font" Target="fonts/font4.fntdata"/><Relationship Id="rId54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2.fntdata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7.fntdata"/><Relationship Id="rId52" Type="http://schemas.openxmlformats.org/officeDocument/2006/relationships/font" Target="fonts/font15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0FDF36-D0FA-4484-8F1E-8A3CEDAD6074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801F51C6-4000-42AF-B2D2-EE0F90AF8415}">
      <dgm:prSet phldrT="[Текст]"/>
      <dgm:spPr/>
      <dgm:t>
        <a:bodyPr/>
        <a:lstStyle/>
        <a:p>
          <a:r>
            <a:rPr lang="ru-RU" dirty="0" smtClean="0">
              <a:solidFill>
                <a:srgbClr val="FF0000"/>
              </a:solidFill>
            </a:rPr>
            <a:t>Направления работы по изучению ПДД:</a:t>
          </a:r>
          <a:endParaRPr lang="ru-RU" dirty="0">
            <a:solidFill>
              <a:srgbClr val="FF0000"/>
            </a:solidFill>
          </a:endParaRPr>
        </a:p>
      </dgm:t>
    </dgm:pt>
    <dgm:pt modelId="{1688666C-BDE5-4490-888E-5A48D66C8CEC}" type="parTrans" cxnId="{96B3F3D8-9938-402F-A301-1B81A46690B7}">
      <dgm:prSet/>
      <dgm:spPr/>
      <dgm:t>
        <a:bodyPr/>
        <a:lstStyle/>
        <a:p>
          <a:endParaRPr lang="ru-RU"/>
        </a:p>
      </dgm:t>
    </dgm:pt>
    <dgm:pt modelId="{4C996486-CD30-4F9E-BDC8-DAFC1CCCA102}" type="sibTrans" cxnId="{96B3F3D8-9938-402F-A301-1B81A46690B7}">
      <dgm:prSet/>
      <dgm:spPr/>
      <dgm:t>
        <a:bodyPr/>
        <a:lstStyle/>
        <a:p>
          <a:endParaRPr lang="ru-RU"/>
        </a:p>
      </dgm:t>
    </dgm:pt>
    <dgm:pt modelId="{FC470BCE-46D7-4704-B0E9-C70D5F0678CB}">
      <dgm:prSet phldrT="[Текст]"/>
      <dgm:spPr/>
      <dgm:t>
        <a:bodyPr/>
        <a:lstStyle/>
        <a:p>
          <a:r>
            <a:rPr lang="ru-RU" dirty="0" smtClean="0"/>
            <a:t>- работа с педагогами;</a:t>
          </a:r>
          <a:endParaRPr lang="ru-RU" dirty="0"/>
        </a:p>
      </dgm:t>
    </dgm:pt>
    <dgm:pt modelId="{8A19F133-ECEF-4DB2-A5C3-77FBC9814DFC}" type="parTrans" cxnId="{E07E6C83-215E-4580-958F-DF32EAD409E6}">
      <dgm:prSet/>
      <dgm:spPr/>
      <dgm:t>
        <a:bodyPr/>
        <a:lstStyle/>
        <a:p>
          <a:endParaRPr lang="ru-RU"/>
        </a:p>
      </dgm:t>
    </dgm:pt>
    <dgm:pt modelId="{187397CB-CF3E-4F91-97C8-A7CF90130AA5}" type="sibTrans" cxnId="{E07E6C83-215E-4580-958F-DF32EAD409E6}">
      <dgm:prSet/>
      <dgm:spPr/>
      <dgm:t>
        <a:bodyPr/>
        <a:lstStyle/>
        <a:p>
          <a:endParaRPr lang="ru-RU"/>
        </a:p>
      </dgm:t>
    </dgm:pt>
    <dgm:pt modelId="{5D4145FD-2B6C-43D0-B6C8-D18FBAA19014}">
      <dgm:prSet phldrT="[Текст]"/>
      <dgm:spPr/>
      <dgm:t>
        <a:bodyPr/>
        <a:lstStyle/>
        <a:p>
          <a:r>
            <a:rPr lang="ru-RU" dirty="0" smtClean="0"/>
            <a:t>- работа с родителями.</a:t>
          </a:r>
          <a:endParaRPr lang="ru-RU" dirty="0"/>
        </a:p>
      </dgm:t>
    </dgm:pt>
    <dgm:pt modelId="{CB5E0DBF-FF6E-4B69-A5D4-B918181E545E}" type="parTrans" cxnId="{F3A89474-B480-40CC-BD66-346FD528D004}">
      <dgm:prSet/>
      <dgm:spPr/>
      <dgm:t>
        <a:bodyPr/>
        <a:lstStyle/>
        <a:p>
          <a:endParaRPr lang="ru-RU"/>
        </a:p>
      </dgm:t>
    </dgm:pt>
    <dgm:pt modelId="{03995C6D-432E-4367-AB49-F3777F6253BF}" type="sibTrans" cxnId="{F3A89474-B480-40CC-BD66-346FD528D004}">
      <dgm:prSet/>
      <dgm:spPr/>
      <dgm:t>
        <a:bodyPr/>
        <a:lstStyle/>
        <a:p>
          <a:endParaRPr lang="ru-RU"/>
        </a:p>
      </dgm:t>
    </dgm:pt>
    <dgm:pt modelId="{6AD63364-CCE7-4D89-818E-B4A8FE10D37A}">
      <dgm:prSet phldrT="[Текст]"/>
      <dgm:spPr/>
      <dgm:t>
        <a:bodyPr/>
        <a:lstStyle/>
        <a:p>
          <a:r>
            <a:rPr lang="ru-RU" dirty="0" smtClean="0"/>
            <a:t>- работа с детьми;</a:t>
          </a:r>
          <a:endParaRPr lang="ru-RU" dirty="0"/>
        </a:p>
      </dgm:t>
    </dgm:pt>
    <dgm:pt modelId="{08BA8430-973A-48DC-A20E-2F0398E36EDF}" type="sibTrans" cxnId="{3F069C2C-20D7-4350-B302-AC074E16CC3B}">
      <dgm:prSet/>
      <dgm:spPr/>
      <dgm:t>
        <a:bodyPr/>
        <a:lstStyle/>
        <a:p>
          <a:endParaRPr lang="ru-RU"/>
        </a:p>
      </dgm:t>
    </dgm:pt>
    <dgm:pt modelId="{C2D17F45-C566-4CD7-B0BE-877EA6D5EB1F}" type="parTrans" cxnId="{3F069C2C-20D7-4350-B302-AC074E16CC3B}">
      <dgm:prSet/>
      <dgm:spPr/>
      <dgm:t>
        <a:bodyPr/>
        <a:lstStyle/>
        <a:p>
          <a:endParaRPr lang="ru-RU"/>
        </a:p>
      </dgm:t>
    </dgm:pt>
    <dgm:pt modelId="{E7126A82-148F-463E-8E85-798122549188}" type="pres">
      <dgm:prSet presAssocID="{5F0FDF36-D0FA-4484-8F1E-8A3CEDAD607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028DB92D-C6F4-47E5-ADB0-46C9A66F546B}" type="pres">
      <dgm:prSet presAssocID="{5F0FDF36-D0FA-4484-8F1E-8A3CEDAD6074}" presName="Name1" presStyleCnt="0"/>
      <dgm:spPr/>
    </dgm:pt>
    <dgm:pt modelId="{A26E4FFD-152B-4E44-B515-EE443AB35CDC}" type="pres">
      <dgm:prSet presAssocID="{5F0FDF36-D0FA-4484-8F1E-8A3CEDAD6074}" presName="cycle" presStyleCnt="0"/>
      <dgm:spPr/>
    </dgm:pt>
    <dgm:pt modelId="{F5277265-97B4-4446-9A56-56DDCBB293B3}" type="pres">
      <dgm:prSet presAssocID="{5F0FDF36-D0FA-4484-8F1E-8A3CEDAD6074}" presName="srcNode" presStyleLbl="node1" presStyleIdx="0" presStyleCnt="4"/>
      <dgm:spPr/>
    </dgm:pt>
    <dgm:pt modelId="{304F2401-79AC-4A34-8968-1136F63B2F1A}" type="pres">
      <dgm:prSet presAssocID="{5F0FDF36-D0FA-4484-8F1E-8A3CEDAD6074}" presName="conn" presStyleLbl="parChTrans1D2" presStyleIdx="0" presStyleCnt="1"/>
      <dgm:spPr/>
      <dgm:t>
        <a:bodyPr/>
        <a:lstStyle/>
        <a:p>
          <a:endParaRPr lang="ru-RU"/>
        </a:p>
      </dgm:t>
    </dgm:pt>
    <dgm:pt modelId="{95D764C0-742D-4342-B62E-8E06C03B7B02}" type="pres">
      <dgm:prSet presAssocID="{5F0FDF36-D0FA-4484-8F1E-8A3CEDAD6074}" presName="extraNode" presStyleLbl="node1" presStyleIdx="0" presStyleCnt="4"/>
      <dgm:spPr/>
    </dgm:pt>
    <dgm:pt modelId="{78B77AB4-CBBD-4906-91E9-863DE36E805D}" type="pres">
      <dgm:prSet presAssocID="{5F0FDF36-D0FA-4484-8F1E-8A3CEDAD6074}" presName="dstNode" presStyleLbl="node1" presStyleIdx="0" presStyleCnt="4"/>
      <dgm:spPr/>
    </dgm:pt>
    <dgm:pt modelId="{91C7FF71-D3C5-4D69-B3C5-6DA323D8078D}" type="pres">
      <dgm:prSet presAssocID="{801F51C6-4000-42AF-B2D2-EE0F90AF8415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C3EB02-FE3D-4C81-81FD-6992B0E1F226}" type="pres">
      <dgm:prSet presAssocID="{801F51C6-4000-42AF-B2D2-EE0F90AF8415}" presName="accent_1" presStyleCnt="0"/>
      <dgm:spPr/>
    </dgm:pt>
    <dgm:pt modelId="{A8B4F57F-D29B-4F8A-A352-81E5DF3C515B}" type="pres">
      <dgm:prSet presAssocID="{801F51C6-4000-42AF-B2D2-EE0F90AF8415}" presName="accentRepeatNode" presStyleLbl="solidFgAcc1" presStyleIdx="0" presStyleCnt="4"/>
      <dgm:spPr/>
    </dgm:pt>
    <dgm:pt modelId="{42136F97-88CB-44A1-9C23-160B88506A7D}" type="pres">
      <dgm:prSet presAssocID="{6AD63364-CCE7-4D89-818E-B4A8FE10D37A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C10847-0D78-4B50-916C-B92C69C2270C}" type="pres">
      <dgm:prSet presAssocID="{6AD63364-CCE7-4D89-818E-B4A8FE10D37A}" presName="accent_2" presStyleCnt="0"/>
      <dgm:spPr/>
    </dgm:pt>
    <dgm:pt modelId="{5746D3DF-E37A-4586-9B1B-34A8D7E7CDEC}" type="pres">
      <dgm:prSet presAssocID="{6AD63364-CCE7-4D89-818E-B4A8FE10D37A}" presName="accentRepeatNode" presStyleLbl="solidFgAcc1" presStyleIdx="1" presStyleCnt="4"/>
      <dgm:spPr/>
    </dgm:pt>
    <dgm:pt modelId="{CED95820-D510-4537-B025-BF3DEFF9591F}" type="pres">
      <dgm:prSet presAssocID="{FC470BCE-46D7-4704-B0E9-C70D5F0678CB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A249F5-09F5-4465-A3EA-9AE96427666D}" type="pres">
      <dgm:prSet presAssocID="{FC470BCE-46D7-4704-B0E9-C70D5F0678CB}" presName="accent_3" presStyleCnt="0"/>
      <dgm:spPr/>
    </dgm:pt>
    <dgm:pt modelId="{10DE45CE-2CA6-4075-8CA3-AA08EE5C7DCC}" type="pres">
      <dgm:prSet presAssocID="{FC470BCE-46D7-4704-B0E9-C70D5F0678CB}" presName="accentRepeatNode" presStyleLbl="solidFgAcc1" presStyleIdx="2" presStyleCnt="4"/>
      <dgm:spPr/>
    </dgm:pt>
    <dgm:pt modelId="{AFC50C4C-1414-4709-986F-62A88D658FF4}" type="pres">
      <dgm:prSet presAssocID="{5D4145FD-2B6C-43D0-B6C8-D18FBAA19014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85E54C-B979-47B2-80E0-0F8A1255136B}" type="pres">
      <dgm:prSet presAssocID="{5D4145FD-2B6C-43D0-B6C8-D18FBAA19014}" presName="accent_4" presStyleCnt="0"/>
      <dgm:spPr/>
    </dgm:pt>
    <dgm:pt modelId="{8BF3F3DB-6A3B-4313-945C-491CB5A6003E}" type="pres">
      <dgm:prSet presAssocID="{5D4145FD-2B6C-43D0-B6C8-D18FBAA19014}" presName="accentRepeatNode" presStyleLbl="solidFgAcc1" presStyleIdx="3" presStyleCnt="4"/>
      <dgm:spPr/>
    </dgm:pt>
  </dgm:ptLst>
  <dgm:cxnLst>
    <dgm:cxn modelId="{E07E6C83-215E-4580-958F-DF32EAD409E6}" srcId="{5F0FDF36-D0FA-4484-8F1E-8A3CEDAD6074}" destId="{FC470BCE-46D7-4704-B0E9-C70D5F0678CB}" srcOrd="2" destOrd="0" parTransId="{8A19F133-ECEF-4DB2-A5C3-77FBC9814DFC}" sibTransId="{187397CB-CF3E-4F91-97C8-A7CF90130AA5}"/>
    <dgm:cxn modelId="{F3A89474-B480-40CC-BD66-346FD528D004}" srcId="{5F0FDF36-D0FA-4484-8F1E-8A3CEDAD6074}" destId="{5D4145FD-2B6C-43D0-B6C8-D18FBAA19014}" srcOrd="3" destOrd="0" parTransId="{CB5E0DBF-FF6E-4B69-A5D4-B918181E545E}" sibTransId="{03995C6D-432E-4367-AB49-F3777F6253BF}"/>
    <dgm:cxn modelId="{7AE747CF-16E4-486D-9173-BBBEEE465427}" type="presOf" srcId="{FC470BCE-46D7-4704-B0E9-C70D5F0678CB}" destId="{CED95820-D510-4537-B025-BF3DEFF9591F}" srcOrd="0" destOrd="0" presId="urn:microsoft.com/office/officeart/2008/layout/VerticalCurvedList"/>
    <dgm:cxn modelId="{96B3F3D8-9938-402F-A301-1B81A46690B7}" srcId="{5F0FDF36-D0FA-4484-8F1E-8A3CEDAD6074}" destId="{801F51C6-4000-42AF-B2D2-EE0F90AF8415}" srcOrd="0" destOrd="0" parTransId="{1688666C-BDE5-4490-888E-5A48D66C8CEC}" sibTransId="{4C996486-CD30-4F9E-BDC8-DAFC1CCCA102}"/>
    <dgm:cxn modelId="{DF26724E-F5F9-491A-AB26-6B39D4DF9EE3}" type="presOf" srcId="{5D4145FD-2B6C-43D0-B6C8-D18FBAA19014}" destId="{AFC50C4C-1414-4709-986F-62A88D658FF4}" srcOrd="0" destOrd="0" presId="urn:microsoft.com/office/officeart/2008/layout/VerticalCurvedList"/>
    <dgm:cxn modelId="{3F069C2C-20D7-4350-B302-AC074E16CC3B}" srcId="{5F0FDF36-D0FA-4484-8F1E-8A3CEDAD6074}" destId="{6AD63364-CCE7-4D89-818E-B4A8FE10D37A}" srcOrd="1" destOrd="0" parTransId="{C2D17F45-C566-4CD7-B0BE-877EA6D5EB1F}" sibTransId="{08BA8430-973A-48DC-A20E-2F0398E36EDF}"/>
    <dgm:cxn modelId="{093FF2CD-5AE6-44A2-907A-91A4F2AC8E1F}" type="presOf" srcId="{4C996486-CD30-4F9E-BDC8-DAFC1CCCA102}" destId="{304F2401-79AC-4A34-8968-1136F63B2F1A}" srcOrd="0" destOrd="0" presId="urn:microsoft.com/office/officeart/2008/layout/VerticalCurvedList"/>
    <dgm:cxn modelId="{721C1C48-2780-4E44-A08B-7B6DB7B31FED}" type="presOf" srcId="{6AD63364-CCE7-4D89-818E-B4A8FE10D37A}" destId="{42136F97-88CB-44A1-9C23-160B88506A7D}" srcOrd="0" destOrd="0" presId="urn:microsoft.com/office/officeart/2008/layout/VerticalCurvedList"/>
    <dgm:cxn modelId="{B2287E2F-312B-452E-888F-BE8004477F99}" type="presOf" srcId="{801F51C6-4000-42AF-B2D2-EE0F90AF8415}" destId="{91C7FF71-D3C5-4D69-B3C5-6DA323D8078D}" srcOrd="0" destOrd="0" presId="urn:microsoft.com/office/officeart/2008/layout/VerticalCurvedList"/>
    <dgm:cxn modelId="{A37365B5-43FA-4936-B653-F0AE66CF10D4}" type="presOf" srcId="{5F0FDF36-D0FA-4484-8F1E-8A3CEDAD6074}" destId="{E7126A82-148F-463E-8E85-798122549188}" srcOrd="0" destOrd="0" presId="urn:microsoft.com/office/officeart/2008/layout/VerticalCurvedList"/>
    <dgm:cxn modelId="{A38BB321-5A5E-4430-A3C8-6AF3EC7DE6F5}" type="presParOf" srcId="{E7126A82-148F-463E-8E85-798122549188}" destId="{028DB92D-C6F4-47E5-ADB0-46C9A66F546B}" srcOrd="0" destOrd="0" presId="urn:microsoft.com/office/officeart/2008/layout/VerticalCurvedList"/>
    <dgm:cxn modelId="{8758CB02-BD10-464D-B31E-F98BDEC692CA}" type="presParOf" srcId="{028DB92D-C6F4-47E5-ADB0-46C9A66F546B}" destId="{A26E4FFD-152B-4E44-B515-EE443AB35CDC}" srcOrd="0" destOrd="0" presId="urn:microsoft.com/office/officeart/2008/layout/VerticalCurvedList"/>
    <dgm:cxn modelId="{3E1999E8-8046-4E88-B9E0-0C912607DDD0}" type="presParOf" srcId="{A26E4FFD-152B-4E44-B515-EE443AB35CDC}" destId="{F5277265-97B4-4446-9A56-56DDCBB293B3}" srcOrd="0" destOrd="0" presId="urn:microsoft.com/office/officeart/2008/layout/VerticalCurvedList"/>
    <dgm:cxn modelId="{6F170B5A-966F-43C6-9431-BBDE263AC044}" type="presParOf" srcId="{A26E4FFD-152B-4E44-B515-EE443AB35CDC}" destId="{304F2401-79AC-4A34-8968-1136F63B2F1A}" srcOrd="1" destOrd="0" presId="urn:microsoft.com/office/officeart/2008/layout/VerticalCurvedList"/>
    <dgm:cxn modelId="{B5493D04-FC84-4A4E-A557-202B93C592D3}" type="presParOf" srcId="{A26E4FFD-152B-4E44-B515-EE443AB35CDC}" destId="{95D764C0-742D-4342-B62E-8E06C03B7B02}" srcOrd="2" destOrd="0" presId="urn:microsoft.com/office/officeart/2008/layout/VerticalCurvedList"/>
    <dgm:cxn modelId="{DF55C688-F3F5-465A-AE9A-B27489AABBE0}" type="presParOf" srcId="{A26E4FFD-152B-4E44-B515-EE443AB35CDC}" destId="{78B77AB4-CBBD-4906-91E9-863DE36E805D}" srcOrd="3" destOrd="0" presId="urn:microsoft.com/office/officeart/2008/layout/VerticalCurvedList"/>
    <dgm:cxn modelId="{81D38CD1-149D-4DDD-990F-32D509760E71}" type="presParOf" srcId="{028DB92D-C6F4-47E5-ADB0-46C9A66F546B}" destId="{91C7FF71-D3C5-4D69-B3C5-6DA323D8078D}" srcOrd="1" destOrd="0" presId="urn:microsoft.com/office/officeart/2008/layout/VerticalCurvedList"/>
    <dgm:cxn modelId="{D113F5B3-A83C-40AA-83E3-7049B8950039}" type="presParOf" srcId="{028DB92D-C6F4-47E5-ADB0-46C9A66F546B}" destId="{5DC3EB02-FE3D-4C81-81FD-6992B0E1F226}" srcOrd="2" destOrd="0" presId="urn:microsoft.com/office/officeart/2008/layout/VerticalCurvedList"/>
    <dgm:cxn modelId="{F3979717-8E7A-4C49-9E29-7B09FB81AD7F}" type="presParOf" srcId="{5DC3EB02-FE3D-4C81-81FD-6992B0E1F226}" destId="{A8B4F57F-D29B-4F8A-A352-81E5DF3C515B}" srcOrd="0" destOrd="0" presId="urn:microsoft.com/office/officeart/2008/layout/VerticalCurvedList"/>
    <dgm:cxn modelId="{45E31DD3-6F7B-4B0D-92CB-E1DBA92491B2}" type="presParOf" srcId="{028DB92D-C6F4-47E5-ADB0-46C9A66F546B}" destId="{42136F97-88CB-44A1-9C23-160B88506A7D}" srcOrd="3" destOrd="0" presId="urn:microsoft.com/office/officeart/2008/layout/VerticalCurvedList"/>
    <dgm:cxn modelId="{B7CF9B46-C09C-40D1-9071-093FE003D1E0}" type="presParOf" srcId="{028DB92D-C6F4-47E5-ADB0-46C9A66F546B}" destId="{8CC10847-0D78-4B50-916C-B92C69C2270C}" srcOrd="4" destOrd="0" presId="urn:microsoft.com/office/officeart/2008/layout/VerticalCurvedList"/>
    <dgm:cxn modelId="{24A73784-23D1-47E3-AAF1-A5806C2472B1}" type="presParOf" srcId="{8CC10847-0D78-4B50-916C-B92C69C2270C}" destId="{5746D3DF-E37A-4586-9B1B-34A8D7E7CDEC}" srcOrd="0" destOrd="0" presId="urn:microsoft.com/office/officeart/2008/layout/VerticalCurvedList"/>
    <dgm:cxn modelId="{67001BA8-5883-43F9-9432-975F769F7656}" type="presParOf" srcId="{028DB92D-C6F4-47E5-ADB0-46C9A66F546B}" destId="{CED95820-D510-4537-B025-BF3DEFF9591F}" srcOrd="5" destOrd="0" presId="urn:microsoft.com/office/officeart/2008/layout/VerticalCurvedList"/>
    <dgm:cxn modelId="{63C50A2F-52FB-48F9-8CE3-ADD0FF525A0B}" type="presParOf" srcId="{028DB92D-C6F4-47E5-ADB0-46C9A66F546B}" destId="{E6A249F5-09F5-4465-A3EA-9AE96427666D}" srcOrd="6" destOrd="0" presId="urn:microsoft.com/office/officeart/2008/layout/VerticalCurvedList"/>
    <dgm:cxn modelId="{FA3C8A92-B045-4553-B8DF-B9E840DD44FD}" type="presParOf" srcId="{E6A249F5-09F5-4465-A3EA-9AE96427666D}" destId="{10DE45CE-2CA6-4075-8CA3-AA08EE5C7DCC}" srcOrd="0" destOrd="0" presId="urn:microsoft.com/office/officeart/2008/layout/VerticalCurvedList"/>
    <dgm:cxn modelId="{82971DE3-EF5A-4C5E-8F8F-47823D9A3CF6}" type="presParOf" srcId="{028DB92D-C6F4-47E5-ADB0-46C9A66F546B}" destId="{AFC50C4C-1414-4709-986F-62A88D658FF4}" srcOrd="7" destOrd="0" presId="urn:microsoft.com/office/officeart/2008/layout/VerticalCurvedList"/>
    <dgm:cxn modelId="{1315D8DD-250A-4894-AF36-BDFC4B46C41B}" type="presParOf" srcId="{028DB92D-C6F4-47E5-ADB0-46C9A66F546B}" destId="{4385E54C-B979-47B2-80E0-0F8A1255136B}" srcOrd="8" destOrd="0" presId="urn:microsoft.com/office/officeart/2008/layout/VerticalCurvedList"/>
    <dgm:cxn modelId="{24FB0A2C-1489-4746-B2E7-273C3113BE54}" type="presParOf" srcId="{4385E54C-B979-47B2-80E0-0F8A1255136B}" destId="{8BF3F3DB-6A3B-4313-945C-491CB5A6003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4F2401-79AC-4A34-8968-1136F63B2F1A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C7FF71-D3C5-4D69-B3C5-6DA323D8078D}">
      <dsp:nvSpPr>
        <dsp:cNvPr id="0" name=""/>
        <dsp:cNvSpPr/>
      </dsp:nvSpPr>
      <dsp:spPr>
        <a:xfrm>
          <a:off x="460128" y="312440"/>
          <a:ext cx="5580684" cy="62520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6257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rgbClr val="FF0000"/>
              </a:solidFill>
            </a:rPr>
            <a:t>Направления работы по изучению ПДД:</a:t>
          </a:r>
          <a:endParaRPr lang="ru-RU" sz="2300" kern="1200" dirty="0">
            <a:solidFill>
              <a:srgbClr val="FF0000"/>
            </a:solidFill>
          </a:endParaRPr>
        </a:p>
      </dsp:txBody>
      <dsp:txXfrm>
        <a:off x="460128" y="312440"/>
        <a:ext cx="5580684" cy="625205"/>
      </dsp:txXfrm>
    </dsp:sp>
    <dsp:sp modelId="{A8B4F57F-D29B-4F8A-A352-81E5DF3C515B}">
      <dsp:nvSpPr>
        <dsp:cNvPr id="0" name=""/>
        <dsp:cNvSpPr/>
      </dsp:nvSpPr>
      <dsp:spPr>
        <a:xfrm>
          <a:off x="69375" y="234289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136F97-88CB-44A1-9C23-160B88506A7D}">
      <dsp:nvSpPr>
        <dsp:cNvPr id="0" name=""/>
        <dsp:cNvSpPr/>
      </dsp:nvSpPr>
      <dsp:spPr>
        <a:xfrm>
          <a:off x="818573" y="1250411"/>
          <a:ext cx="5222240" cy="625205"/>
        </a:xfrm>
        <a:prstGeom prst="rect">
          <a:avLst/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6257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- работа с детьми;</a:t>
          </a:r>
          <a:endParaRPr lang="ru-RU" sz="2300" kern="1200" dirty="0"/>
        </a:p>
      </dsp:txBody>
      <dsp:txXfrm>
        <a:off x="818573" y="1250411"/>
        <a:ext cx="5222240" cy="625205"/>
      </dsp:txXfrm>
    </dsp:sp>
    <dsp:sp modelId="{5746D3DF-E37A-4586-9B1B-34A8D7E7CDEC}">
      <dsp:nvSpPr>
        <dsp:cNvPr id="0" name=""/>
        <dsp:cNvSpPr/>
      </dsp:nvSpPr>
      <dsp:spPr>
        <a:xfrm>
          <a:off x="427819" y="1172260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1488257"/>
              <a:satOff val="8966"/>
              <a:lumOff val="71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D95820-D510-4537-B025-BF3DEFF9591F}">
      <dsp:nvSpPr>
        <dsp:cNvPr id="0" name=""/>
        <dsp:cNvSpPr/>
      </dsp:nvSpPr>
      <dsp:spPr>
        <a:xfrm>
          <a:off x="818573" y="2188382"/>
          <a:ext cx="5222240" cy="625205"/>
        </a:xfrm>
        <a:prstGeom prst="rect">
          <a:avLst/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6257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- работа с педагогами;</a:t>
          </a:r>
          <a:endParaRPr lang="ru-RU" sz="2300" kern="1200" dirty="0"/>
        </a:p>
      </dsp:txBody>
      <dsp:txXfrm>
        <a:off x="818573" y="2188382"/>
        <a:ext cx="5222240" cy="625205"/>
      </dsp:txXfrm>
    </dsp:sp>
    <dsp:sp modelId="{10DE45CE-2CA6-4075-8CA3-AA08EE5C7DCC}">
      <dsp:nvSpPr>
        <dsp:cNvPr id="0" name=""/>
        <dsp:cNvSpPr/>
      </dsp:nvSpPr>
      <dsp:spPr>
        <a:xfrm>
          <a:off x="427819" y="2110232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976513"/>
              <a:satOff val="17933"/>
              <a:lumOff val="14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C50C4C-1414-4709-986F-62A88D658FF4}">
      <dsp:nvSpPr>
        <dsp:cNvPr id="0" name=""/>
        <dsp:cNvSpPr/>
      </dsp:nvSpPr>
      <dsp:spPr>
        <a:xfrm>
          <a:off x="460128" y="3126353"/>
          <a:ext cx="5580684" cy="625205"/>
        </a:xfrm>
        <a:prstGeom prst="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6257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- работа с родителями.</a:t>
          </a:r>
          <a:endParaRPr lang="ru-RU" sz="2300" kern="1200" dirty="0"/>
        </a:p>
      </dsp:txBody>
      <dsp:txXfrm>
        <a:off x="460128" y="3126353"/>
        <a:ext cx="5580684" cy="625205"/>
      </dsp:txXfrm>
    </dsp:sp>
    <dsp:sp modelId="{8BF3F3DB-6A3B-4313-945C-491CB5A6003E}">
      <dsp:nvSpPr>
        <dsp:cNvPr id="0" name=""/>
        <dsp:cNvSpPr/>
      </dsp:nvSpPr>
      <dsp:spPr>
        <a:xfrm>
          <a:off x="69375" y="3048203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92E67-B9C9-40A3-BE78-299F5CB311D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0CFE-A8FB-416B-81B4-3ADCB4A684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644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899680" y="737179"/>
            <a:ext cx="5121724" cy="4873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ctr">
              <a:lnSpc>
                <a:spcPts val="3756"/>
              </a:lnSpc>
              <a:spcBef>
                <a:spcPts val="0"/>
              </a:spcBef>
              <a:spcAft>
                <a:spcPts val="0"/>
              </a:spcAft>
            </a:pPr>
            <a:endParaRPr sz="3200" b="1" i="1" spc="-107" dirty="0">
              <a:solidFill>
                <a:srgbClr val="675E47"/>
              </a:solidFill>
              <a:latin typeface="TVSJOB+Cambria Bold Italic"/>
              <a:cs typeface="TVSJOB+Cambria Bold Ital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64280" y="476672"/>
            <a:ext cx="6817965" cy="47705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9844" marR="0" algn="ctr">
              <a:lnSpc>
                <a:spcPts val="2816"/>
              </a:lnSpc>
              <a:spcBef>
                <a:spcPts val="79"/>
              </a:spcBef>
              <a:spcAft>
                <a:spcPts val="0"/>
              </a:spcAft>
            </a:pPr>
            <a:r>
              <a:rPr lang="ru-RU" sz="3200" b="1" i="1" spc="-91" dirty="0" smtClean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  <a:latin typeface="TVSJOB+Cambria Bold Italic"/>
                <a:cs typeface="TVSJOB+Cambria Bold Italic"/>
              </a:rPr>
              <a:t>Моя педагогическая находка</a:t>
            </a:r>
          </a:p>
          <a:p>
            <a:pPr marL="129844" marR="0" algn="ctr">
              <a:lnSpc>
                <a:spcPts val="2816"/>
              </a:lnSpc>
              <a:spcBef>
                <a:spcPts val="79"/>
              </a:spcBef>
              <a:spcAft>
                <a:spcPts val="0"/>
              </a:spcAft>
            </a:pPr>
            <a:endParaRPr lang="ru-RU" sz="2800" b="1" i="1" spc="-91" dirty="0">
              <a:ln>
                <a:solidFill>
                  <a:srgbClr val="0070C0"/>
                </a:solidFill>
              </a:ln>
              <a:solidFill>
                <a:srgbClr val="0070C0"/>
              </a:solidFill>
              <a:latin typeface="TVSJOB+Cambria Bold Italic"/>
              <a:cs typeface="TVSJOB+Cambria Bold Italic"/>
            </a:endParaRPr>
          </a:p>
          <a:p>
            <a:pPr marL="129844" marR="0" algn="ctr">
              <a:lnSpc>
                <a:spcPts val="2816"/>
              </a:lnSpc>
              <a:spcBef>
                <a:spcPts val="79"/>
              </a:spcBef>
              <a:spcAft>
                <a:spcPts val="0"/>
              </a:spcAft>
            </a:pPr>
            <a:endParaRPr lang="ru-RU" sz="2800" b="1" i="1" spc="-91" dirty="0" smtClean="0">
              <a:ln>
                <a:solidFill>
                  <a:srgbClr val="0070C0"/>
                </a:solidFill>
              </a:ln>
              <a:solidFill>
                <a:srgbClr val="0070C0"/>
              </a:solidFill>
              <a:latin typeface="TVSJOB+Cambria Bold Italic"/>
              <a:cs typeface="TVSJOB+Cambria Bold Italic"/>
            </a:endParaRPr>
          </a:p>
          <a:p>
            <a:pPr marL="129844" marR="0" algn="ctr">
              <a:lnSpc>
                <a:spcPts val="2816"/>
              </a:lnSpc>
              <a:spcBef>
                <a:spcPts val="79"/>
              </a:spcBef>
              <a:spcAft>
                <a:spcPts val="0"/>
              </a:spcAft>
            </a:pPr>
            <a:r>
              <a:rPr sz="2800" b="1" i="1" spc="-91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TVSJOB+Cambria Bold Italic"/>
                <a:cs typeface="TVSJOB+Cambria Bold Italic"/>
              </a:rPr>
              <a:t>«</a:t>
            </a:r>
            <a:r>
              <a:rPr sz="2800" b="1" i="1" spc="-91" dirty="0" err="1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TVSJOB+Cambria Bold Italic"/>
                <a:cs typeface="TVSJOB+Cambria Bold Italic"/>
              </a:rPr>
              <a:t>Создание</a:t>
            </a:r>
            <a:r>
              <a:rPr sz="2800" b="1" i="1" spc="-224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TVSJOB+Cambria Bold Italic"/>
                <a:cs typeface="TVSJOB+Cambria Bold Italic"/>
              </a:rPr>
              <a:t> </a:t>
            </a:r>
            <a:r>
              <a:rPr lang="ru-RU" sz="2800" b="1" i="1" spc="-224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TVSJOB+Cambria Bold Italic"/>
                <a:cs typeface="TVSJOB+Cambria Bold Italic"/>
              </a:rPr>
              <a:t> </a:t>
            </a:r>
            <a:r>
              <a:rPr sz="2800" b="1" i="1" spc="-91" dirty="0" err="1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TVSJOB+Cambria Bold Italic"/>
                <a:cs typeface="TVSJOB+Cambria Bold Italic"/>
              </a:rPr>
              <a:t>инновационных</a:t>
            </a:r>
            <a:r>
              <a:rPr sz="2800" b="1" i="1" spc="-119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TVSJOB+Cambria Bold Italic"/>
                <a:cs typeface="TVSJOB+Cambria Bold Italic"/>
              </a:rPr>
              <a:t> </a:t>
            </a:r>
            <a:r>
              <a:rPr lang="ru-RU" sz="2800" b="1" i="1" spc="-119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TVSJOB+Cambria Bold Italic"/>
                <a:cs typeface="TVSJOB+Cambria Bold Italic"/>
              </a:rPr>
              <a:t> </a:t>
            </a:r>
            <a:r>
              <a:rPr sz="2800" b="1" i="1" spc="-94" dirty="0" err="1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TVSJOB+Cambria Bold Italic"/>
                <a:cs typeface="TVSJOB+Cambria Bold Italic"/>
              </a:rPr>
              <a:t>учебно</a:t>
            </a:r>
            <a:r>
              <a:rPr sz="2800" b="1" i="1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HLTPPE+Cambria Bold Italic"/>
                <a:cs typeface="HLTPPE+Cambria Bold Italic"/>
              </a:rPr>
              <a:t>-</a:t>
            </a:r>
          </a:p>
          <a:p>
            <a:pPr marL="0" marR="0" algn="ctr">
              <a:lnSpc>
                <a:spcPts val="2813"/>
              </a:lnSpc>
              <a:spcBef>
                <a:spcPts val="15"/>
              </a:spcBef>
              <a:spcAft>
                <a:spcPts val="0"/>
              </a:spcAft>
            </a:pPr>
            <a:r>
              <a:rPr sz="2800" b="1" i="1" spc="-99" dirty="0" err="1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TVSJOB+Cambria Bold Italic"/>
                <a:cs typeface="TVSJOB+Cambria Bold Italic"/>
              </a:rPr>
              <a:t>наглядных</a:t>
            </a:r>
            <a:r>
              <a:rPr sz="2800" b="1" i="1" spc="-10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TVSJOB+Cambria Bold Italic"/>
                <a:cs typeface="TVSJOB+Cambria Bold Italic"/>
              </a:rPr>
              <a:t> </a:t>
            </a:r>
            <a:r>
              <a:rPr lang="ru-RU" sz="2800" b="1" i="1" spc="-10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TVSJOB+Cambria Bold Italic"/>
                <a:cs typeface="TVSJOB+Cambria Bold Italic"/>
              </a:rPr>
              <a:t> </a:t>
            </a:r>
            <a:r>
              <a:rPr sz="2800" b="1" i="1" spc="-87" dirty="0" err="1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TVSJOB+Cambria Bold Italic"/>
                <a:cs typeface="TVSJOB+Cambria Bold Italic"/>
              </a:rPr>
              <a:t>материалов</a:t>
            </a:r>
            <a:r>
              <a:rPr sz="2800" b="1" i="1" spc="-232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TVSJOB+Cambria Bold Italic"/>
                <a:cs typeface="TVSJOB+Cambria Bold Italic"/>
              </a:rPr>
              <a:t> </a:t>
            </a:r>
            <a:r>
              <a:rPr lang="ru-RU" sz="2800" b="1" i="1" spc="-232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TVSJOB+Cambria Bold Italic"/>
                <a:cs typeface="TVSJOB+Cambria Bold Italic"/>
              </a:rPr>
              <a:t> </a:t>
            </a:r>
            <a:r>
              <a:rPr sz="2800" b="1" i="1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TVSJOB+Cambria Bold Italic"/>
                <a:cs typeface="TVSJOB+Cambria Bold Italic"/>
              </a:rPr>
              <a:t>и</a:t>
            </a:r>
            <a:r>
              <a:rPr sz="2800" b="1" i="1" spc="-215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TVSJOB+Cambria Bold Italic"/>
                <a:cs typeface="TVSJOB+Cambria Bold Italic"/>
              </a:rPr>
              <a:t> </a:t>
            </a:r>
            <a:r>
              <a:rPr lang="ru-RU" sz="2800" b="1" i="1" spc="-215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TVSJOB+Cambria Bold Italic"/>
                <a:cs typeface="TVSJOB+Cambria Bold Italic"/>
              </a:rPr>
              <a:t> </a:t>
            </a:r>
            <a:r>
              <a:rPr sz="2800" b="1" i="1" spc="-85" dirty="0" err="1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TVSJOB+Cambria Bold Italic"/>
                <a:cs typeface="TVSJOB+Cambria Bold Italic"/>
              </a:rPr>
              <a:t>пособий</a:t>
            </a:r>
            <a:r>
              <a:rPr sz="2800" b="1" i="1" spc="-215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TVSJOB+Cambria Bold Italic"/>
                <a:cs typeface="TVSJOB+Cambria Bold Italic"/>
              </a:rPr>
              <a:t> </a:t>
            </a:r>
            <a:r>
              <a:rPr lang="ru-RU" sz="2800" b="1" i="1" spc="-215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TVSJOB+Cambria Bold Italic"/>
                <a:cs typeface="TVSJOB+Cambria Bold Italic"/>
              </a:rPr>
              <a:t> </a:t>
            </a:r>
            <a:r>
              <a:rPr sz="2800" b="1" i="1" spc="-64" dirty="0" err="1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TVSJOB+Cambria Bold Italic"/>
                <a:cs typeface="TVSJOB+Cambria Bold Italic"/>
              </a:rPr>
              <a:t>для</a:t>
            </a:r>
            <a:r>
              <a:rPr sz="2800" b="1" i="1" spc="-144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TVSJOB+Cambria Bold Italic"/>
                <a:cs typeface="TVSJOB+Cambria Bold Italic"/>
              </a:rPr>
              <a:t> </a:t>
            </a:r>
            <a:r>
              <a:rPr sz="2800" b="1" i="1" spc="-98" dirty="0" err="1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TVSJOB+Cambria Bold Italic"/>
                <a:cs typeface="TVSJOB+Cambria Bold Italic"/>
              </a:rPr>
              <a:t>работы</a:t>
            </a:r>
            <a:r>
              <a:rPr sz="2800" b="1" i="1" spc="-112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TVSJOB+Cambria Bold Italic"/>
                <a:cs typeface="TVSJOB+Cambria Bold Italic"/>
              </a:rPr>
              <a:t> </a:t>
            </a:r>
            <a:r>
              <a:rPr lang="ru-RU" sz="2800" b="1" i="1" spc="-112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TVSJOB+Cambria Bold Italic"/>
                <a:cs typeface="TVSJOB+Cambria Bold Italic"/>
              </a:rPr>
              <a:t> </a:t>
            </a:r>
            <a:r>
              <a:rPr sz="2800" b="1" i="1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TVSJOB+Cambria Bold Italic"/>
                <a:cs typeface="TVSJOB+Cambria Bold Italic"/>
              </a:rPr>
              <a:t>с</a:t>
            </a:r>
          </a:p>
          <a:p>
            <a:pPr marL="411733" marR="0" algn="ctr">
              <a:lnSpc>
                <a:spcPts val="2813"/>
              </a:lnSpc>
              <a:spcBef>
                <a:spcPts val="66"/>
              </a:spcBef>
              <a:spcAft>
                <a:spcPts val="0"/>
              </a:spcAft>
            </a:pPr>
            <a:r>
              <a:rPr sz="2800" b="1" i="1" spc="-94" dirty="0" err="1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TVSJOB+Cambria Bold Italic"/>
                <a:cs typeface="TVSJOB+Cambria Bold Italic"/>
              </a:rPr>
              <a:t>дошкольниками</a:t>
            </a:r>
            <a:r>
              <a:rPr sz="2800" b="1" i="1" spc="-227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TVSJOB+Cambria Bold Italic"/>
                <a:cs typeface="TVSJOB+Cambria Bold Italic"/>
              </a:rPr>
              <a:t> </a:t>
            </a:r>
            <a:r>
              <a:rPr lang="ru-RU" sz="2800" b="1" i="1" spc="-227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TVSJOB+Cambria Bold Italic"/>
                <a:cs typeface="TVSJOB+Cambria Bold Italic"/>
              </a:rPr>
              <a:t> </a:t>
            </a:r>
            <a:r>
              <a:rPr sz="2800" b="1" i="1" spc="-49" dirty="0" err="1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TVSJOB+Cambria Bold Italic"/>
                <a:cs typeface="TVSJOB+Cambria Bold Italic"/>
              </a:rPr>
              <a:t>по</a:t>
            </a:r>
            <a:r>
              <a:rPr sz="2800" b="1" i="1" spc="-156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TVSJOB+Cambria Bold Italic"/>
                <a:cs typeface="TVSJOB+Cambria Bold Italic"/>
              </a:rPr>
              <a:t> </a:t>
            </a:r>
            <a:r>
              <a:rPr lang="ru-RU" sz="2800" b="1" i="1" spc="-156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TVSJOB+Cambria Bold Italic"/>
                <a:cs typeface="TVSJOB+Cambria Bold Italic"/>
              </a:rPr>
              <a:t> </a:t>
            </a:r>
            <a:r>
              <a:rPr sz="2800" b="1" i="1" spc="-99" dirty="0" err="1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TVSJOB+Cambria Bold Italic"/>
                <a:cs typeface="TVSJOB+Cambria Bold Italic"/>
              </a:rPr>
              <a:t>вопросам</a:t>
            </a:r>
            <a:r>
              <a:rPr sz="2800" b="1" i="1" spc="-105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TVSJOB+Cambria Bold Italic"/>
                <a:cs typeface="TVSJOB+Cambria Bold Italic"/>
              </a:rPr>
              <a:t> </a:t>
            </a:r>
            <a:r>
              <a:rPr sz="2800" b="1" i="1" spc="-96" dirty="0" err="1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TVSJOB+Cambria Bold Italic"/>
                <a:cs typeface="TVSJOB+Cambria Bold Italic"/>
              </a:rPr>
              <a:t>обеспечения</a:t>
            </a:r>
            <a:r>
              <a:rPr lang="ru-RU" sz="2800" b="1" i="1" spc="-96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TVSJOB+Cambria Bold Italic"/>
                <a:cs typeface="TVSJOB+Cambria Bold Italic"/>
              </a:rPr>
              <a:t>  </a:t>
            </a:r>
            <a:r>
              <a:rPr sz="2800" b="1" i="1" spc="-90" dirty="0" err="1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TVSJOB+Cambria Bold Italic"/>
                <a:cs typeface="TVSJOB+Cambria Bold Italic"/>
              </a:rPr>
              <a:t>безопасности</a:t>
            </a:r>
            <a:r>
              <a:rPr sz="2800" b="1" i="1" spc="-227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TVSJOB+Cambria Bold Italic"/>
                <a:cs typeface="TVSJOB+Cambria Bold Italic"/>
              </a:rPr>
              <a:t> </a:t>
            </a:r>
            <a:r>
              <a:rPr lang="ru-RU" sz="2800" b="1" i="1" spc="-227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TVSJOB+Cambria Bold Italic"/>
                <a:cs typeface="TVSJOB+Cambria Bold Italic"/>
              </a:rPr>
              <a:t> </a:t>
            </a:r>
            <a:r>
              <a:rPr sz="2800" b="1" i="1" spc="-76" dirty="0" err="1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TVSJOB+Cambria Bold Italic"/>
                <a:cs typeface="TVSJOB+Cambria Bold Italic"/>
              </a:rPr>
              <a:t>детей</a:t>
            </a:r>
            <a:r>
              <a:rPr sz="2800" b="1" i="1" spc="-215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TVSJOB+Cambria Bold Italic"/>
                <a:cs typeface="TVSJOB+Cambria Bold Italic"/>
              </a:rPr>
              <a:t> </a:t>
            </a:r>
            <a:r>
              <a:rPr lang="ru-RU" sz="2800" b="1" i="1" spc="-215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TVSJOB+Cambria Bold Italic"/>
                <a:cs typeface="TVSJOB+Cambria Bold Italic"/>
              </a:rPr>
              <a:t> </a:t>
            </a:r>
            <a:r>
              <a:rPr sz="2800" b="1" i="1" spc="-51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TVSJOB+Cambria Bold Italic"/>
                <a:cs typeface="TVSJOB+Cambria Bold Italic"/>
              </a:rPr>
              <a:t>на</a:t>
            </a:r>
            <a:r>
              <a:rPr sz="2800" b="1" i="1" spc="-153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TVSJOB+Cambria Bold Italic"/>
                <a:cs typeface="TVSJOB+Cambria Bold Italic"/>
              </a:rPr>
              <a:t> </a:t>
            </a:r>
            <a:r>
              <a:rPr sz="2800" b="1" i="1" spc="-97" dirty="0" err="1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TVSJOB+Cambria Bold Italic"/>
                <a:cs typeface="TVSJOB+Cambria Bold Italic"/>
              </a:rPr>
              <a:t>дороге</a:t>
            </a:r>
            <a:r>
              <a:rPr sz="2800" b="1" i="1" spc="-97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TVSJOB+Cambria Bold Italic"/>
                <a:cs typeface="TVSJOB+Cambria Bold Italic"/>
              </a:rPr>
              <a:t>»</a:t>
            </a:r>
            <a:endParaRPr lang="ru-RU" sz="2800" b="1" i="1" spc="-97" dirty="0">
              <a:ln>
                <a:solidFill>
                  <a:srgbClr val="0070C0"/>
                </a:solidFill>
              </a:ln>
              <a:solidFill>
                <a:srgbClr val="0070C0"/>
              </a:solidFill>
              <a:latin typeface="TVSJOB+Cambria Bold Italic"/>
              <a:cs typeface="TVSJOB+Cambria Bold Italic"/>
            </a:endParaRPr>
          </a:p>
          <a:p>
            <a:pPr marL="411733" marR="0" algn="ctr">
              <a:lnSpc>
                <a:spcPts val="2813"/>
              </a:lnSpc>
              <a:spcBef>
                <a:spcPts val="66"/>
              </a:spcBef>
              <a:spcAft>
                <a:spcPts val="0"/>
              </a:spcAft>
            </a:pPr>
            <a:endParaRPr lang="ru-RU" sz="2800" b="1" i="1" spc="-97" dirty="0" smtClean="0">
              <a:ln>
                <a:solidFill>
                  <a:srgbClr val="0070C0"/>
                </a:solidFill>
              </a:ln>
              <a:solidFill>
                <a:srgbClr val="0070C0"/>
              </a:solidFill>
              <a:latin typeface="TVSJOB+Cambria Bold Italic"/>
              <a:cs typeface="TVSJOB+Cambria Bold Italic"/>
            </a:endParaRPr>
          </a:p>
          <a:p>
            <a:pPr marL="411733" marR="0" algn="ctr">
              <a:lnSpc>
                <a:spcPts val="2813"/>
              </a:lnSpc>
              <a:spcBef>
                <a:spcPts val="66"/>
              </a:spcBef>
              <a:spcAft>
                <a:spcPts val="0"/>
              </a:spcAft>
            </a:pPr>
            <a:endParaRPr lang="ru-RU" sz="2800" b="1" i="1" spc="-97" dirty="0">
              <a:ln>
                <a:solidFill>
                  <a:srgbClr val="0070C0"/>
                </a:solidFill>
              </a:ln>
              <a:solidFill>
                <a:srgbClr val="0070C0"/>
              </a:solidFill>
              <a:latin typeface="TVSJOB+Cambria Bold Italic"/>
              <a:cs typeface="TVSJOB+Cambria Bold Italic"/>
            </a:endParaRPr>
          </a:p>
          <a:p>
            <a:pPr marL="411733" marR="0" algn="ctr">
              <a:lnSpc>
                <a:spcPts val="2813"/>
              </a:lnSpc>
              <a:spcBef>
                <a:spcPts val="66"/>
              </a:spcBef>
              <a:spcAft>
                <a:spcPts val="0"/>
              </a:spcAft>
            </a:pPr>
            <a:r>
              <a:rPr lang="ru-RU" sz="2800" b="1" i="1" spc="-97" dirty="0" smtClean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  <a:latin typeface="TVSJOB+Cambria Bold Italic"/>
                <a:cs typeface="TVSJOB+Cambria Bold Italic"/>
              </a:rPr>
              <a:t>Старший воспитатель</a:t>
            </a:r>
          </a:p>
          <a:p>
            <a:pPr marL="411733" marR="0" algn="ctr">
              <a:lnSpc>
                <a:spcPts val="2813"/>
              </a:lnSpc>
              <a:spcBef>
                <a:spcPts val="66"/>
              </a:spcBef>
              <a:spcAft>
                <a:spcPts val="0"/>
              </a:spcAft>
            </a:pPr>
            <a:r>
              <a:rPr lang="ru-RU" sz="2800" b="1" i="1" spc="-97" dirty="0" smtClean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  <a:latin typeface="TVSJOB+Cambria Bold Italic"/>
                <a:cs typeface="TVSJOB+Cambria Bold Italic"/>
              </a:rPr>
              <a:t>Тагаева Ф.В.</a:t>
            </a:r>
            <a:endParaRPr sz="2800" b="1" i="1" spc="-97" dirty="0">
              <a:ln>
                <a:solidFill>
                  <a:srgbClr val="0070C0"/>
                </a:solidFill>
              </a:ln>
              <a:solidFill>
                <a:srgbClr val="FF0000"/>
              </a:solidFill>
              <a:latin typeface="TVSJOB+Cambria Bold Italic"/>
              <a:cs typeface="TVSJOB+Cambria Bold Ital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325544" y="244208"/>
            <a:ext cx="4896544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99"/>
              </a:lnSpc>
              <a:spcBef>
                <a:spcPts val="0"/>
              </a:spcBef>
              <a:spcAft>
                <a:spcPts val="0"/>
              </a:spcAft>
            </a:pPr>
            <a:r>
              <a:rPr sz="2000" b="1" i="1" spc="-17" dirty="0">
                <a:solidFill>
                  <a:srgbClr val="FF0000"/>
                </a:solidFill>
                <a:latin typeface="FHKKQC+Times New Roman Bold Italic"/>
                <a:cs typeface="FHKKQC+Times New Roman Bold Italic"/>
              </a:rPr>
              <a:t>Технология</a:t>
            </a:r>
            <a:r>
              <a:rPr sz="2000" b="1" i="1" spc="22" dirty="0">
                <a:solidFill>
                  <a:srgbClr val="FF0000"/>
                </a:solidFill>
                <a:latin typeface="FHKKQC+Times New Roman Bold Italic"/>
                <a:cs typeface="FHKKQC+Times New Roman Bold Italic"/>
              </a:rPr>
              <a:t> </a:t>
            </a:r>
            <a:r>
              <a:rPr sz="2000" b="1" i="1" dirty="0">
                <a:solidFill>
                  <a:srgbClr val="FF0000"/>
                </a:solidFill>
                <a:latin typeface="FHKKQC+Times New Roman Bold Italic"/>
                <a:cs typeface="FHKKQC+Times New Roman Bold Italic"/>
              </a:rPr>
              <a:t>проектной </a:t>
            </a:r>
            <a:r>
              <a:rPr sz="2000" b="1" i="1" spc="-10" dirty="0">
                <a:solidFill>
                  <a:srgbClr val="FF0000"/>
                </a:solidFill>
                <a:latin typeface="FHKKQC+Times New Roman Bold Italic"/>
                <a:cs typeface="FHKKQC+Times New Roman Bold Italic"/>
              </a:rPr>
              <a:t>деятельности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85267" y="836712"/>
            <a:ext cx="7755636" cy="30136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00404" marR="0">
              <a:lnSpc>
                <a:spcPts val="2099"/>
              </a:lnSpc>
              <a:spcBef>
                <a:spcPts val="0"/>
              </a:spcBef>
              <a:spcAft>
                <a:spcPts val="0"/>
              </a:spcAft>
            </a:pPr>
            <a:r>
              <a:rPr sz="190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В</a:t>
            </a:r>
            <a:r>
              <a:rPr sz="1900" spc="58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190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проектной</a:t>
            </a:r>
            <a:r>
              <a:rPr sz="1900" spc="72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190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деятельности</a:t>
            </a:r>
            <a:r>
              <a:rPr sz="1900" spc="62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1900" spc="-2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происходит</a:t>
            </a:r>
            <a:r>
              <a:rPr sz="1900" spc="87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190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формирование</a:t>
            </a:r>
            <a:r>
              <a:rPr sz="1900" spc="75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1900" spc="-17" dirty="0">
                <a:solidFill>
                  <a:srgbClr val="2F2B20"/>
                </a:solidFill>
                <a:latin typeface="LMRNBF+Times New Roman"/>
                <a:cs typeface="LMRNBF+Times New Roman"/>
              </a:rPr>
              <a:t>субъектной</a:t>
            </a:r>
          </a:p>
          <a:p>
            <a:pPr marL="0" marR="0">
              <a:lnSpc>
                <a:spcPts val="2099"/>
              </a:lnSpc>
              <a:spcBef>
                <a:spcPts val="636"/>
              </a:spcBef>
              <a:spcAft>
                <a:spcPts val="0"/>
              </a:spcAft>
            </a:pPr>
            <a:r>
              <a:rPr sz="190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позиции</a:t>
            </a:r>
            <a:r>
              <a:rPr sz="1900" spc="561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190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у</a:t>
            </a:r>
            <a:r>
              <a:rPr sz="1900" spc="567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190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ребёнка,</a:t>
            </a:r>
            <a:r>
              <a:rPr sz="1900" spc="57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190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раскрывается</a:t>
            </a:r>
            <a:r>
              <a:rPr sz="1900" spc="565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1900" spc="-31" dirty="0">
                <a:solidFill>
                  <a:srgbClr val="2F2B20"/>
                </a:solidFill>
                <a:latin typeface="LMRNBF+Times New Roman"/>
                <a:cs typeface="LMRNBF+Times New Roman"/>
              </a:rPr>
              <a:t>его</a:t>
            </a:r>
            <a:r>
              <a:rPr sz="1900" spc="586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190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индивидуальность,</a:t>
            </a:r>
            <a:r>
              <a:rPr sz="1900" spc="575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190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реализуются</a:t>
            </a:r>
          </a:p>
          <a:p>
            <a:pPr marL="0" marR="0">
              <a:lnSpc>
                <a:spcPts val="2099"/>
              </a:lnSpc>
              <a:spcBef>
                <a:spcPts val="689"/>
              </a:spcBef>
              <a:spcAft>
                <a:spcPts val="0"/>
              </a:spcAft>
            </a:pPr>
            <a:r>
              <a:rPr sz="190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интересы</a:t>
            </a:r>
            <a:r>
              <a:rPr sz="1900" spc="166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190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и</a:t>
            </a:r>
            <a:r>
              <a:rPr sz="1900" spc="164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190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потребности,</a:t>
            </a:r>
            <a:r>
              <a:rPr sz="1900" spc="192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1900" spc="-17" dirty="0">
                <a:solidFill>
                  <a:srgbClr val="2F2B20"/>
                </a:solidFill>
                <a:latin typeface="LMRNBF+Times New Roman"/>
                <a:cs typeface="LMRNBF+Times New Roman"/>
              </a:rPr>
              <a:t>что</a:t>
            </a:r>
            <a:r>
              <a:rPr sz="1900" spc="176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190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в</a:t>
            </a:r>
            <a:r>
              <a:rPr sz="1900" spc="176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190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свою</a:t>
            </a:r>
            <a:r>
              <a:rPr sz="1900" spc="175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1900" spc="-15" dirty="0">
                <a:solidFill>
                  <a:srgbClr val="2F2B20"/>
                </a:solidFill>
                <a:latin typeface="LMRNBF+Times New Roman"/>
                <a:cs typeface="LMRNBF+Times New Roman"/>
              </a:rPr>
              <a:t>очередь</a:t>
            </a:r>
            <a:r>
              <a:rPr sz="1900" spc="184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190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способствует</a:t>
            </a:r>
            <a:r>
              <a:rPr sz="1900" spc="182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190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личностному</a:t>
            </a:r>
          </a:p>
          <a:p>
            <a:pPr>
              <a:lnSpc>
                <a:spcPts val="2099"/>
              </a:lnSpc>
            </a:pPr>
            <a:r>
              <a:rPr sz="190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развитию</a:t>
            </a:r>
            <a:r>
              <a:rPr sz="1900" spc="1357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190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ребёнка</a:t>
            </a:r>
            <a:r>
              <a:rPr sz="1900" dirty="0">
                <a:solidFill>
                  <a:srgbClr val="2F2B20"/>
                </a:solidFill>
                <a:latin typeface="DTFDKM+Times New Roman"/>
                <a:cs typeface="DTFDKM+Times New Roman"/>
              </a:rPr>
              <a:t>.</a:t>
            </a:r>
            <a:r>
              <a:rPr sz="1900" spc="1354" dirty="0">
                <a:solidFill>
                  <a:srgbClr val="2F2B20"/>
                </a:solidFill>
                <a:latin typeface="DTFDKM+Times New Roman"/>
                <a:cs typeface="DTFDKM+Times New Roman"/>
              </a:rPr>
              <a:t> </a:t>
            </a:r>
            <a:r>
              <a:rPr sz="1900" spc="-14" dirty="0" err="1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Используя</a:t>
            </a:r>
            <a:r>
              <a:rPr sz="1900" spc="1341" dirty="0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190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фигурки</a:t>
            </a:r>
            <a:r>
              <a:rPr sz="1900" spc="1328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1900" spc="-24" dirty="0">
                <a:solidFill>
                  <a:srgbClr val="2F2B20"/>
                </a:solidFill>
                <a:latin typeface="LMRNBF+Times New Roman"/>
                <a:cs typeface="LMRNBF+Times New Roman"/>
              </a:rPr>
              <a:t>пешеходов</a:t>
            </a:r>
            <a:r>
              <a:rPr sz="1900" spc="135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190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и</a:t>
            </a:r>
            <a:r>
              <a:rPr sz="1900" spc="1328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190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транспорта,</a:t>
            </a:r>
            <a:r>
              <a:rPr sz="1900" spc="1327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1900" dirty="0" err="1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воспитатели</a:t>
            </a:r>
            <a:r>
              <a:rPr lang="ru-RU" sz="1900" dirty="0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lang="ru-RU" sz="1900" spc="-23" dirty="0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показывают,</a:t>
            </a:r>
            <a:r>
              <a:rPr lang="ru-RU" sz="1900" spc="216" dirty="0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lang="ru-RU" sz="1900" spc="-17" dirty="0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что</a:t>
            </a:r>
            <a:r>
              <a:rPr lang="ru-RU" sz="1900" spc="200" dirty="0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lang="ru-RU" sz="1900" spc="-21" dirty="0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может</a:t>
            </a:r>
            <a:r>
              <a:rPr lang="ru-RU" sz="1900" spc="203" dirty="0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lang="ru-RU" sz="1900" dirty="0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произойти,</a:t>
            </a:r>
            <a:r>
              <a:rPr lang="ru-RU" sz="1900" spc="182" dirty="0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lang="ru-RU" sz="1900" spc="13" dirty="0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если</a:t>
            </a:r>
            <a:r>
              <a:rPr lang="ru-RU" sz="1900" spc="166" dirty="0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lang="ru-RU" sz="1900" spc="-14" dirty="0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нарушать</a:t>
            </a:r>
            <a:r>
              <a:rPr lang="ru-RU" sz="1900" spc="202" dirty="0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lang="ru-RU" sz="1900" dirty="0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ПДД</a:t>
            </a:r>
            <a:r>
              <a:rPr lang="ru-RU" sz="1900" dirty="0" smtClean="0">
                <a:solidFill>
                  <a:srgbClr val="2F2B20"/>
                </a:solidFill>
                <a:latin typeface="DTFDKM+Times New Roman"/>
                <a:cs typeface="DTFDKM+Times New Roman"/>
              </a:rPr>
              <a:t>.</a:t>
            </a:r>
            <a:r>
              <a:rPr lang="ru-RU" sz="1900" spc="190" dirty="0" smtClean="0">
                <a:solidFill>
                  <a:srgbClr val="2F2B20"/>
                </a:solidFill>
                <a:latin typeface="DTFDKM+Times New Roman"/>
                <a:cs typeface="DTFDKM+Times New Roman"/>
              </a:rPr>
              <a:t> </a:t>
            </a:r>
            <a:r>
              <a:rPr lang="ru-RU" sz="1900" spc="-26" dirty="0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Объясняют,</a:t>
            </a:r>
            <a:r>
              <a:rPr lang="ru-RU" sz="1900" spc="220" dirty="0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lang="ru-RU" sz="1900" spc="-12" dirty="0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как </a:t>
            </a:r>
            <a:r>
              <a:rPr lang="ru-RU" sz="1900" dirty="0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правильно</a:t>
            </a:r>
            <a:r>
              <a:rPr lang="ru-RU" sz="1900" spc="245" dirty="0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lang="ru-RU" sz="1900" spc="-10" dirty="0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нужно</a:t>
            </a:r>
            <a:r>
              <a:rPr lang="ru-RU" sz="1900" spc="256" dirty="0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lang="ru-RU" sz="1900" dirty="0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вести</a:t>
            </a:r>
            <a:r>
              <a:rPr lang="ru-RU" sz="1900" spc="251" dirty="0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lang="ru-RU" sz="1900" spc="-17" dirty="0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себя</a:t>
            </a:r>
            <a:r>
              <a:rPr lang="ru-RU" sz="1900" spc="267" dirty="0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lang="ru-RU" sz="1900" dirty="0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на</a:t>
            </a:r>
            <a:r>
              <a:rPr lang="ru-RU" sz="1900" spc="226" dirty="0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lang="ru-RU" sz="1900" spc="-20" dirty="0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улицах</a:t>
            </a:r>
            <a:r>
              <a:rPr lang="ru-RU" sz="1900" spc="253" dirty="0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lang="ru-RU" sz="1900" dirty="0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и</a:t>
            </a:r>
            <a:r>
              <a:rPr lang="ru-RU" sz="1900" spc="239" dirty="0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lang="ru-RU" sz="1900" dirty="0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дорогах,</a:t>
            </a:r>
            <a:r>
              <a:rPr lang="ru-RU" sz="1900" spc="248" dirty="0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lang="ru-RU" sz="1900" spc="-11" dirty="0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показывают</a:t>
            </a:r>
            <a:r>
              <a:rPr lang="ru-RU" sz="1900" spc="258" dirty="0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lang="ru-RU" sz="1900" dirty="0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опасные повороты</a:t>
            </a:r>
            <a:r>
              <a:rPr lang="ru-RU" sz="1900" spc="1027" dirty="0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lang="ru-RU" sz="1900" dirty="0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транспорта</a:t>
            </a:r>
            <a:r>
              <a:rPr lang="ru-RU" sz="1900" spc="1020" dirty="0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lang="ru-RU" sz="1900" dirty="0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на</a:t>
            </a:r>
            <a:r>
              <a:rPr lang="ru-RU" sz="1900" spc="993" dirty="0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lang="ru-RU" sz="1900" dirty="0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перекрестках</a:t>
            </a:r>
            <a:r>
              <a:rPr lang="ru-RU" sz="1900" spc="1002" dirty="0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lang="ru-RU" sz="1900" dirty="0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и</a:t>
            </a:r>
            <a:r>
              <a:rPr lang="ru-RU" sz="1900" spc="1016" dirty="0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lang="ru-RU" sz="1900" spc="-146" dirty="0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т</a:t>
            </a:r>
            <a:r>
              <a:rPr lang="ru-RU" sz="1900" dirty="0" smtClean="0">
                <a:solidFill>
                  <a:srgbClr val="2F2B20"/>
                </a:solidFill>
                <a:latin typeface="DTFDKM+Times New Roman"/>
                <a:cs typeface="DTFDKM+Times New Roman"/>
              </a:rPr>
              <a:t>.</a:t>
            </a:r>
            <a:r>
              <a:rPr lang="ru-RU" sz="1900" spc="-19" dirty="0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д</a:t>
            </a:r>
            <a:r>
              <a:rPr lang="ru-RU" sz="1900" dirty="0" smtClean="0">
                <a:solidFill>
                  <a:srgbClr val="2F2B20"/>
                </a:solidFill>
                <a:latin typeface="DTFDKM+Times New Roman"/>
                <a:cs typeface="DTFDKM+Times New Roman"/>
              </a:rPr>
              <a:t>.</a:t>
            </a:r>
            <a:r>
              <a:rPr lang="ru-RU" sz="1900" spc="1018" dirty="0" smtClean="0">
                <a:solidFill>
                  <a:srgbClr val="2F2B20"/>
                </a:solidFill>
                <a:latin typeface="DTFDKM+Times New Roman"/>
                <a:cs typeface="DTFDKM+Times New Roman"/>
              </a:rPr>
              <a:t> </a:t>
            </a:r>
            <a:r>
              <a:rPr lang="ru-RU" sz="1900" dirty="0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В</a:t>
            </a:r>
            <a:r>
              <a:rPr lang="ru-RU" sz="1900" spc="1006" dirty="0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lang="ru-RU" sz="1900" dirty="0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дальнейшем</a:t>
            </a:r>
            <a:r>
              <a:rPr lang="ru-RU" sz="1900" spc="1014" dirty="0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lang="ru-RU" sz="1900" dirty="0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дети самостоятельно</a:t>
            </a:r>
            <a:r>
              <a:rPr lang="ru-RU" sz="1900" spc="-11" dirty="0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lang="ru-RU" sz="1900" spc="-13" dirty="0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моделируют</a:t>
            </a:r>
            <a:r>
              <a:rPr lang="ru-RU" sz="1900" spc="13" dirty="0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lang="ru-RU" sz="1900" dirty="0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разнообразные</a:t>
            </a:r>
            <a:r>
              <a:rPr lang="ru-RU" sz="1900" spc="12" dirty="0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lang="ru-RU" sz="1900" spc="-10" dirty="0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дорожные</a:t>
            </a:r>
            <a:r>
              <a:rPr lang="ru-RU" sz="1900" spc="13" dirty="0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lang="ru-RU" sz="1900" dirty="0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ситуации</a:t>
            </a:r>
            <a:r>
              <a:rPr lang="ru-RU" sz="1900" dirty="0" smtClean="0">
                <a:solidFill>
                  <a:srgbClr val="2F2B20"/>
                </a:solidFill>
                <a:latin typeface="DTFDKM+Times New Roman"/>
                <a:cs typeface="DTFDKM+Times New Roman"/>
              </a:rPr>
              <a:t>.</a:t>
            </a:r>
          </a:p>
          <a:p>
            <a:pPr marL="0" marR="0">
              <a:lnSpc>
                <a:spcPts val="2099"/>
              </a:lnSpc>
              <a:spcBef>
                <a:spcPts val="636"/>
              </a:spcBef>
              <a:spcAft>
                <a:spcPts val="0"/>
              </a:spcAft>
            </a:pPr>
            <a:endParaRPr sz="1900" dirty="0">
              <a:solidFill>
                <a:srgbClr val="2F2B20"/>
              </a:solidFill>
              <a:latin typeface="LMRNBF+Times New Roman"/>
              <a:cs typeface="LMRNBF+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xn--80aaaoqeoac6de.xn--p1ai/images/sadik8/kolobok/stan_zametnei_na_doroge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4176464" cy="32763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ВОСПИТАТЕЛЬ ГОДА - 2021\ПДД\IMG-20180511-WA006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96652"/>
            <a:ext cx="4176464" cy="31683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432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195736" y="782976"/>
            <a:ext cx="4824536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ctr">
              <a:lnSpc>
                <a:spcPts val="2219"/>
              </a:lnSpc>
              <a:spcBef>
                <a:spcPts val="0"/>
              </a:spcBef>
              <a:spcAft>
                <a:spcPts val="0"/>
              </a:spcAft>
            </a:pPr>
            <a:r>
              <a:rPr sz="2400" b="1" i="1" spc="-13" dirty="0">
                <a:solidFill>
                  <a:srgbClr val="FF0000"/>
                </a:solidFill>
                <a:latin typeface="FHKKQC+Times New Roman Bold Italic"/>
                <a:cs typeface="FHKKQC+Times New Roman Bold Italic"/>
              </a:rPr>
              <a:t>Технология</a:t>
            </a:r>
            <a:r>
              <a:rPr sz="2400" b="1" i="1" spc="-21" dirty="0">
                <a:solidFill>
                  <a:srgbClr val="FF0000"/>
                </a:solidFill>
                <a:latin typeface="FHKKQC+Times New Roman Bold Italic"/>
                <a:cs typeface="FHKKQC+Times New Roman Bold Italic"/>
              </a:rPr>
              <a:t> </a:t>
            </a:r>
            <a:r>
              <a:rPr sz="2400" b="1" i="1" dirty="0">
                <a:solidFill>
                  <a:srgbClr val="FF0000"/>
                </a:solidFill>
                <a:latin typeface="FHKKQC+Times New Roman Bold Italic"/>
                <a:cs typeface="FHKKQC+Times New Roman Bold Italic"/>
              </a:rPr>
              <a:t>проблемного</a:t>
            </a:r>
            <a:r>
              <a:rPr sz="2400" b="1" i="1" spc="-29" dirty="0">
                <a:solidFill>
                  <a:srgbClr val="FF0000"/>
                </a:solidFill>
                <a:latin typeface="FHKKQC+Times New Roman Bold Italic"/>
                <a:cs typeface="FHKKQC+Times New Roman Bold Italic"/>
              </a:rPr>
              <a:t> </a:t>
            </a:r>
            <a:r>
              <a:rPr sz="2400" b="1" i="1" dirty="0">
                <a:solidFill>
                  <a:srgbClr val="FF0000"/>
                </a:solidFill>
                <a:latin typeface="FHKKQC+Times New Roman Bold Italic"/>
                <a:cs typeface="FHKKQC+Times New Roman Bold Italic"/>
              </a:rPr>
              <a:t>обучения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95536" y="1484784"/>
            <a:ext cx="7848872" cy="1974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00404" marR="0">
              <a:lnSpc>
                <a:spcPts val="2219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Помогает</a:t>
            </a:r>
            <a:r>
              <a:rPr sz="2000" spc="440" dirty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понять,</a:t>
            </a:r>
            <a:r>
              <a:rPr sz="2000" spc="439" dirty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28" dirty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насколько</a:t>
            </a:r>
            <a:r>
              <a:rPr sz="2000" spc="475" dirty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 err="1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опасна</a:t>
            </a:r>
            <a:r>
              <a:rPr sz="2000" spc="429" dirty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 err="1" smtClean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данная</a:t>
            </a:r>
            <a:r>
              <a:rPr lang="ru-RU" sz="2000" dirty="0" smtClean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 err="1" smtClean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ситуация</a:t>
            </a:r>
            <a:r>
              <a:rPr sz="2000" spc="210" dirty="0" smtClean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sz="2000" spc="206" dirty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какие</a:t>
            </a:r>
            <a:r>
              <a:rPr sz="2000" spc="208" dirty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безопасные</a:t>
            </a:r>
            <a:r>
              <a:rPr sz="2000" spc="199" dirty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 err="1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действия</a:t>
            </a:r>
            <a:r>
              <a:rPr sz="2000" spc="211" dirty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23" dirty="0" err="1" smtClean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необходимо</a:t>
            </a:r>
            <a:r>
              <a:rPr lang="ru-RU" sz="2000" spc="-23" dirty="0" smtClean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 err="1" smtClean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для</a:t>
            </a:r>
            <a:r>
              <a:rPr sz="2000" spc="1660" dirty="0" smtClean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5" dirty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этого</a:t>
            </a:r>
            <a:r>
              <a:rPr sz="2000" spc="1671" dirty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предпринять.</a:t>
            </a:r>
            <a:r>
              <a:rPr sz="2000" spc="1664" dirty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 err="1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Основа</a:t>
            </a:r>
            <a:r>
              <a:rPr sz="2000" spc="1662" dirty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0" dirty="0" err="1" smtClean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проблемного</a:t>
            </a:r>
            <a:r>
              <a:rPr lang="ru-RU" sz="2000" spc="-10" dirty="0" smtClean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1" dirty="0" err="1" smtClean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обучения</a:t>
            </a:r>
            <a:r>
              <a:rPr sz="2000" spc="94" dirty="0" smtClean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sz="2000" spc="84" dirty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вопросы</a:t>
            </a:r>
            <a:r>
              <a:rPr sz="2000" spc="71" dirty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sz="2000" spc="74" dirty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задания,</a:t>
            </a:r>
            <a:r>
              <a:rPr sz="2000" spc="78" dirty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22" dirty="0" err="1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которые</a:t>
            </a:r>
            <a:r>
              <a:rPr sz="2000" spc="100" dirty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 err="1" smtClean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предлагают</a:t>
            </a:r>
            <a:r>
              <a:rPr lang="ru-RU" sz="2000" dirty="0" smtClean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 err="1" smtClean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детям</a:t>
            </a:r>
            <a:r>
              <a:rPr sz="2000" dirty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sz="2000" spc="572" dirty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sz="2000" spc="566" dirty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0" dirty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педагогической</a:t>
            </a:r>
            <a:r>
              <a:rPr sz="2000" spc="589" dirty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работе</a:t>
            </a:r>
            <a:r>
              <a:rPr sz="2000" spc="572" dirty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2" dirty="0" err="1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педагоги</a:t>
            </a:r>
            <a:r>
              <a:rPr sz="2000" spc="581" dirty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 err="1" smtClean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нашего</a:t>
            </a:r>
            <a:r>
              <a:rPr lang="ru-RU" sz="2000" dirty="0" smtClean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32" dirty="0" smtClean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ДОУ</a:t>
            </a:r>
            <a:r>
              <a:rPr sz="2000" spc="830" dirty="0" smtClean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чаще</a:t>
            </a:r>
            <a:r>
              <a:rPr sz="2000" spc="813" dirty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2" dirty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всего</a:t>
            </a:r>
            <a:r>
              <a:rPr sz="2000" spc="832" dirty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используют</a:t>
            </a:r>
            <a:r>
              <a:rPr sz="2000" spc="817" dirty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 err="1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такие</a:t>
            </a:r>
            <a:r>
              <a:rPr sz="2000" spc="806" dirty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 err="1" smtClean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проблемные</a:t>
            </a:r>
            <a:r>
              <a:rPr lang="ru-RU" sz="2000" dirty="0" smtClean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 err="1" smtClean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ситуации</a:t>
            </a:r>
            <a:r>
              <a:rPr sz="2000" dirty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sz="2000" spc="816" dirty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«Для</a:t>
            </a:r>
            <a:r>
              <a:rPr sz="2000" spc="817" dirty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7" dirty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чего</a:t>
            </a:r>
            <a:r>
              <a:rPr sz="2000" spc="849" dirty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нужны</a:t>
            </a:r>
            <a:r>
              <a:rPr sz="2000" spc="822" dirty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дорожные</a:t>
            </a:r>
            <a:r>
              <a:rPr sz="2000" spc="826" dirty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 err="1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знаки</a:t>
            </a:r>
            <a:r>
              <a:rPr sz="2000" dirty="0" smtClean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?»,</a:t>
            </a:r>
            <a:r>
              <a:rPr lang="ru-RU" sz="2000" dirty="0" smtClean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 smtClean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sz="2000" dirty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Как</a:t>
            </a:r>
            <a:r>
              <a:rPr sz="2000" spc="2425" dirty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6" dirty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переходить</a:t>
            </a:r>
            <a:r>
              <a:rPr sz="2000" spc="2431" dirty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3" dirty="0" err="1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улицу</a:t>
            </a:r>
            <a:r>
              <a:rPr sz="2000" spc="-13" dirty="0" smtClean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?»,</a:t>
            </a:r>
            <a:r>
              <a:rPr lang="ru-RU" sz="2000" spc="2435" dirty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 smtClean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sz="2000" dirty="0" err="1" smtClean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sz="2000" spc="2403" dirty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 err="1" smtClean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остановке</a:t>
            </a:r>
            <a:r>
              <a:rPr lang="ru-RU" sz="2000" dirty="0" smtClean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 err="1" smtClean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общественного</a:t>
            </a:r>
            <a:r>
              <a:rPr sz="2000" dirty="0" smtClean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транспорта».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\Desktop\ВОСПИТАТЕЛЬ ГОДА - 2021\ПДД ВАЖНО\ПДД ВАЖНО\IMG-20210210-WA008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74"/>
          <a:stretch/>
        </p:blipFill>
        <p:spPr bwMode="auto">
          <a:xfrm>
            <a:off x="467544" y="188640"/>
            <a:ext cx="5760640" cy="30963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dmin\Desktop\ВОСПИТАТЕЛЬ ГОДА - 2021\ПДД ВАЖНО\ПДД ВАЖНО\IMG-20210210-WA008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2" t="14963" r="3889" b="24741"/>
          <a:stretch/>
        </p:blipFill>
        <p:spPr bwMode="auto">
          <a:xfrm>
            <a:off x="2627784" y="3356992"/>
            <a:ext cx="6048672" cy="33389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22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961135" y="220386"/>
            <a:ext cx="6786744" cy="346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ctr">
              <a:lnSpc>
                <a:spcPts val="2657"/>
              </a:lnSpc>
              <a:spcBef>
                <a:spcPts val="0"/>
              </a:spcBef>
              <a:spcAft>
                <a:spcPts val="0"/>
              </a:spcAft>
            </a:pPr>
            <a:r>
              <a:rPr sz="2400" b="1" i="1" dirty="0">
                <a:solidFill>
                  <a:srgbClr val="FF0000"/>
                </a:solidFill>
                <a:latin typeface="FHKKQC+Times New Roman Bold Italic"/>
                <a:cs typeface="FHKKQC+Times New Roman Bold Italic"/>
              </a:rPr>
              <a:t>Информационно</a:t>
            </a:r>
            <a:r>
              <a:rPr sz="2400" b="1" i="1" dirty="0">
                <a:solidFill>
                  <a:srgbClr val="FF0000"/>
                </a:solidFill>
                <a:latin typeface="MENDKI+Times New Roman Bold Italic"/>
                <a:cs typeface="MENDKI+Times New Roman Bold Italic"/>
              </a:rPr>
              <a:t>-</a:t>
            </a:r>
            <a:r>
              <a:rPr sz="2400" b="1" i="1" spc="-18" dirty="0">
                <a:solidFill>
                  <a:srgbClr val="FF0000"/>
                </a:solidFill>
                <a:latin typeface="FHKKQC+Times New Roman Bold Italic"/>
                <a:cs typeface="FHKKQC+Times New Roman Bold Italic"/>
              </a:rPr>
              <a:t>коммуникационная</a:t>
            </a:r>
            <a:r>
              <a:rPr sz="2400" b="1" i="1" spc="82" dirty="0">
                <a:solidFill>
                  <a:srgbClr val="FF0000"/>
                </a:solidFill>
                <a:latin typeface="FHKKQC+Times New Roman Bold Italic"/>
                <a:cs typeface="FHKKQC+Times New Roman Bold Italic"/>
              </a:rPr>
              <a:t> </a:t>
            </a:r>
            <a:r>
              <a:rPr sz="2400" b="1" i="1" spc="-13" dirty="0">
                <a:solidFill>
                  <a:srgbClr val="FF0000"/>
                </a:solidFill>
                <a:latin typeface="FHKKQC+Times New Roman Bold Italic"/>
                <a:cs typeface="FHKKQC+Times New Roman Bold Italic"/>
              </a:rPr>
              <a:t>технология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62940" y="700927"/>
            <a:ext cx="7066003" cy="6669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00354" marR="0">
              <a:lnSpc>
                <a:spcPts val="2431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При</a:t>
            </a:r>
            <a:r>
              <a:rPr sz="2200" spc="2024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20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организации</a:t>
            </a:r>
            <a:r>
              <a:rPr sz="2200" spc="202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20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работы</a:t>
            </a:r>
            <a:r>
              <a:rPr sz="2200" spc="2023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20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по</a:t>
            </a:r>
            <a:r>
              <a:rPr sz="2200" spc="2011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20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профилактике</a:t>
            </a:r>
          </a:p>
          <a:p>
            <a:pPr marL="0" marR="0">
              <a:lnSpc>
                <a:spcPts val="2431"/>
              </a:lnSpc>
              <a:spcBef>
                <a:spcPts val="138"/>
              </a:spcBef>
              <a:spcAft>
                <a:spcPts val="0"/>
              </a:spcAft>
            </a:pPr>
            <a:r>
              <a:rPr sz="2200" spc="-21" dirty="0">
                <a:solidFill>
                  <a:srgbClr val="2F2B20"/>
                </a:solidFill>
                <a:latin typeface="LMRNBF+Times New Roman"/>
                <a:cs typeface="LMRNBF+Times New Roman"/>
              </a:rPr>
              <a:t>детского</a:t>
            </a:r>
            <a:r>
              <a:rPr sz="2200" spc="1004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20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дорожно</a:t>
            </a:r>
            <a:r>
              <a:rPr sz="2200" dirty="0">
                <a:solidFill>
                  <a:srgbClr val="2F2B20"/>
                </a:solidFill>
                <a:latin typeface="DTFDKM+Times New Roman"/>
                <a:cs typeface="DTFDKM+Times New Roman"/>
              </a:rPr>
              <a:t>-</a:t>
            </a:r>
            <a:r>
              <a:rPr sz="220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транспортного</a:t>
            </a:r>
            <a:r>
              <a:rPr sz="2200" spc="982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200" spc="-15" dirty="0">
                <a:solidFill>
                  <a:srgbClr val="2F2B20"/>
                </a:solidFill>
                <a:latin typeface="LMRNBF+Times New Roman"/>
                <a:cs typeface="LMRNBF+Times New Roman"/>
              </a:rPr>
              <a:t>травматизма</a:t>
            </a:r>
            <a:r>
              <a:rPr sz="2200" spc="995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20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активно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62940" y="1322719"/>
            <a:ext cx="1964844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31"/>
              </a:lnSpc>
              <a:spcBef>
                <a:spcPts val="0"/>
              </a:spcBef>
              <a:spcAft>
                <a:spcPts val="0"/>
              </a:spcAft>
            </a:pPr>
            <a:r>
              <a:rPr sz="2200" spc="-10" dirty="0" err="1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использую</a:t>
            </a:r>
            <a:r>
              <a:rPr lang="ru-RU" sz="2200" spc="-10" dirty="0" err="1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тся</a:t>
            </a:r>
            <a:endParaRPr sz="2200" spc="-10" dirty="0">
              <a:solidFill>
                <a:srgbClr val="2F2B20"/>
              </a:solidFill>
              <a:latin typeface="LMRNBF+Times New Roman"/>
              <a:cs typeface="LMRNBF+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96107" y="1322719"/>
            <a:ext cx="4367917" cy="3469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31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информационно</a:t>
            </a:r>
            <a:r>
              <a:rPr sz="2200" dirty="0">
                <a:solidFill>
                  <a:srgbClr val="2F2B20"/>
                </a:solidFill>
                <a:latin typeface="DTFDKM+Times New Roman"/>
                <a:cs typeface="DTFDKM+Times New Roman"/>
              </a:rPr>
              <a:t>-</a:t>
            </a:r>
            <a:r>
              <a:rPr sz="2200" spc="-19" dirty="0">
                <a:solidFill>
                  <a:srgbClr val="2F2B20"/>
                </a:solidFill>
                <a:latin typeface="LMRNBF+Times New Roman"/>
                <a:cs typeface="LMRNBF+Times New Roman"/>
              </a:rPr>
              <a:t>коммуникативные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62940" y="1624471"/>
            <a:ext cx="7069207" cy="18466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31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 err="1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технологи</a:t>
            </a:r>
            <a:r>
              <a:rPr lang="ru-RU" sz="2200" dirty="0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и</a:t>
            </a:r>
            <a:r>
              <a:rPr sz="2200" dirty="0" smtClean="0">
                <a:solidFill>
                  <a:srgbClr val="2F2B20"/>
                </a:solidFill>
                <a:latin typeface="DTFDKM+Times New Roman"/>
                <a:cs typeface="DTFDKM+Times New Roman"/>
              </a:rPr>
              <a:t>.</a:t>
            </a:r>
            <a:r>
              <a:rPr sz="2200" spc="1744" dirty="0" smtClean="0">
                <a:solidFill>
                  <a:srgbClr val="2F2B20"/>
                </a:solidFill>
                <a:latin typeface="DTFDKM+Times New Roman"/>
                <a:cs typeface="DTFDKM+Times New Roman"/>
              </a:rPr>
              <a:t> </a:t>
            </a:r>
            <a:r>
              <a:rPr sz="220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Они</a:t>
            </a:r>
            <a:r>
              <a:rPr sz="2200" spc="1758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200" spc="-1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позволяют</a:t>
            </a:r>
            <a:r>
              <a:rPr sz="2200" spc="1766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200" spc="-11" dirty="0">
                <a:solidFill>
                  <a:srgbClr val="2F2B20"/>
                </a:solidFill>
                <a:latin typeface="LMRNBF+Times New Roman"/>
                <a:cs typeface="LMRNBF+Times New Roman"/>
              </a:rPr>
              <a:t>организовать</a:t>
            </a:r>
            <a:r>
              <a:rPr sz="2200" spc="1765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20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детскую</a:t>
            </a:r>
          </a:p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деятельность</a:t>
            </a:r>
            <a:r>
              <a:rPr sz="2200" spc="138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20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более</a:t>
            </a:r>
            <a:r>
              <a:rPr sz="2200" spc="153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20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интересной</a:t>
            </a:r>
            <a:r>
              <a:rPr sz="2200" spc="147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20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и</a:t>
            </a:r>
            <a:r>
              <a:rPr sz="2200" spc="147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20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динамичной,</a:t>
            </a:r>
            <a:r>
              <a:rPr sz="2200" spc="154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200" spc="-12" dirty="0">
                <a:solidFill>
                  <a:srgbClr val="2F2B20"/>
                </a:solidFill>
                <a:latin typeface="LMRNBF+Times New Roman"/>
                <a:cs typeface="LMRNBF+Times New Roman"/>
              </a:rPr>
              <a:t>помогают</a:t>
            </a:r>
          </a:p>
          <a:p>
            <a:pPr marL="0" marR="0">
              <a:lnSpc>
                <a:spcPts val="2378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«погрузить»</a:t>
            </a:r>
            <a:r>
              <a:rPr sz="2200" spc="162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200" spc="-1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ребенка</a:t>
            </a:r>
            <a:r>
              <a:rPr sz="2200" spc="1629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20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в</a:t>
            </a:r>
            <a:r>
              <a:rPr sz="2200" spc="1603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20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предмет</a:t>
            </a:r>
            <a:r>
              <a:rPr sz="2200" spc="1629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20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изучения,</a:t>
            </a:r>
            <a:r>
              <a:rPr sz="2200" spc="1635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200" spc="-15" dirty="0">
                <a:solidFill>
                  <a:srgbClr val="2F2B20"/>
                </a:solidFill>
                <a:latin typeface="LMRNBF+Times New Roman"/>
                <a:cs typeface="LMRNBF+Times New Roman"/>
              </a:rPr>
              <a:t>создать</a:t>
            </a:r>
          </a:p>
          <a:p>
            <a:pPr marL="0" marR="0">
              <a:lnSpc>
                <a:spcPts val="2376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иллюзию</a:t>
            </a:r>
            <a:r>
              <a:rPr sz="2200" spc="102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20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соприсутствия</a:t>
            </a:r>
            <a:r>
              <a:rPr sz="2200" dirty="0">
                <a:solidFill>
                  <a:srgbClr val="2F2B20"/>
                </a:solidFill>
                <a:latin typeface="DTFDKM+Times New Roman"/>
                <a:cs typeface="DTFDKM+Times New Roman"/>
              </a:rPr>
              <a:t>.</a:t>
            </a:r>
            <a:r>
              <a:rPr sz="2200" spc="100" dirty="0">
                <a:solidFill>
                  <a:srgbClr val="2F2B20"/>
                </a:solidFill>
                <a:latin typeface="DTFDKM+Times New Roman"/>
                <a:cs typeface="DTFDKM+Times New Roman"/>
              </a:rPr>
              <a:t> </a:t>
            </a:r>
            <a:r>
              <a:rPr sz="220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В</a:t>
            </a:r>
            <a:r>
              <a:rPr sz="2200" spc="95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20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своей</a:t>
            </a:r>
            <a:r>
              <a:rPr sz="2200" spc="109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20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деятельности</a:t>
            </a:r>
            <a:r>
              <a:rPr sz="2200" spc="742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200" spc="-11" dirty="0">
                <a:solidFill>
                  <a:srgbClr val="2F2B20"/>
                </a:solidFill>
                <a:latin typeface="LMRNBF+Times New Roman"/>
                <a:cs typeface="LMRNBF+Times New Roman"/>
              </a:rPr>
              <a:t>педагоги</a:t>
            </a:r>
          </a:p>
          <a:p>
            <a:pPr marL="0" marR="0">
              <a:lnSpc>
                <a:spcPts val="2376"/>
              </a:lnSpc>
              <a:spcBef>
                <a:spcPts val="0"/>
              </a:spcBef>
              <a:spcAft>
                <a:spcPts val="0"/>
              </a:spcAft>
            </a:pPr>
            <a:r>
              <a:rPr sz="2200" spc="-1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используют</a:t>
            </a:r>
            <a:r>
              <a:rPr sz="2200" dirty="0">
                <a:solidFill>
                  <a:srgbClr val="2F2B20"/>
                </a:solidFill>
                <a:latin typeface="DTFDKM+Times New Roman"/>
                <a:cs typeface="DTFDKM+Times New Roman"/>
              </a:rPr>
              <a:t>:</a:t>
            </a:r>
            <a:r>
              <a:rPr sz="2200" spc="675" dirty="0">
                <a:solidFill>
                  <a:srgbClr val="2F2B20"/>
                </a:solidFill>
                <a:latin typeface="DTFDKM+Times New Roman"/>
                <a:cs typeface="DTFDKM+Times New Roman"/>
              </a:rPr>
              <a:t> </a:t>
            </a:r>
            <a:r>
              <a:rPr sz="2200" spc="-18" dirty="0">
                <a:solidFill>
                  <a:srgbClr val="2F2B20"/>
                </a:solidFill>
                <a:latin typeface="LMRNBF+Times New Roman"/>
                <a:cs typeface="LMRNBF+Times New Roman"/>
              </a:rPr>
              <a:t>мультимедийные</a:t>
            </a:r>
            <a:r>
              <a:rPr sz="2200" spc="706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20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презентации,</a:t>
            </a:r>
            <a:r>
              <a:rPr sz="2200" spc="696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20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обучающие</a:t>
            </a:r>
          </a:p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sz="2200" spc="-18" dirty="0" err="1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мультфильмы</a:t>
            </a:r>
            <a:r>
              <a:rPr sz="2200" spc="-18" dirty="0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,</a:t>
            </a:r>
            <a:r>
              <a:rPr sz="2200" spc="628" dirty="0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200" dirty="0" err="1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видеоролики</a:t>
            </a:r>
            <a:r>
              <a:rPr lang="ru-RU" sz="2200" dirty="0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.</a:t>
            </a:r>
            <a:endParaRPr sz="2200" dirty="0">
              <a:solidFill>
                <a:srgbClr val="2F2B20"/>
              </a:solidFill>
              <a:latin typeface="DTFDKM+Times New Roman"/>
              <a:cs typeface="DTFDKM+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rcRect/>
            <a:stretch>
              <a:fillRect l="1" r="-8173"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763688" y="56877"/>
            <a:ext cx="4680520" cy="4568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ctr">
              <a:lnSpc>
                <a:spcPts val="3989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b="1" spc="-12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Просмотр </a:t>
            </a:r>
            <a:r>
              <a:rPr lang="ru-RU" sz="2400" b="1" spc="-12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sz="2400" b="1" spc="-12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ультфильм</a:t>
            </a:r>
            <a:r>
              <a:rPr lang="ru-RU" sz="2400" b="1" spc="-12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ов</a:t>
            </a:r>
            <a:r>
              <a:rPr sz="2400" b="1" spc="265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93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</a:t>
            </a:r>
            <a:r>
              <a:rPr sz="2400" b="1" spc="-11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ПДД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13334" y="543701"/>
            <a:ext cx="8228242" cy="2359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8787" marR="0">
              <a:lnSpc>
                <a:spcPts val="2431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Формирование </a:t>
            </a:r>
            <a:r>
              <a:rPr sz="2200" spc="14" dirty="0">
                <a:solidFill>
                  <a:srgbClr val="2F2B20"/>
                </a:solidFill>
                <a:latin typeface="LMRNBF+Times New Roman"/>
                <a:cs typeface="LMRNBF+Times New Roman"/>
              </a:rPr>
              <a:t>основ</a:t>
            </a:r>
            <a:r>
              <a:rPr sz="2200" spc="-26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200" spc="-33" dirty="0">
                <a:solidFill>
                  <a:srgbClr val="2F2B20"/>
                </a:solidFill>
                <a:latin typeface="LMRNBF+Times New Roman"/>
                <a:cs typeface="LMRNBF+Times New Roman"/>
              </a:rPr>
              <a:t>культуры</a:t>
            </a:r>
            <a:r>
              <a:rPr sz="2200" spc="29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20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безопасности по правилам</a:t>
            </a:r>
          </a:p>
          <a:p>
            <a:pPr marL="0" marR="0">
              <a:lnSpc>
                <a:spcPts val="2434"/>
              </a:lnSpc>
              <a:spcBef>
                <a:spcPts val="257"/>
              </a:spcBef>
              <a:spcAft>
                <a:spcPts val="0"/>
              </a:spcAft>
            </a:pPr>
            <a:r>
              <a:rPr sz="2200" spc="-15" dirty="0">
                <a:solidFill>
                  <a:srgbClr val="2F2B20"/>
                </a:solidFill>
                <a:latin typeface="LMRNBF+Times New Roman"/>
                <a:cs typeface="LMRNBF+Times New Roman"/>
              </a:rPr>
              <a:t>дорожного</a:t>
            </a:r>
            <a:r>
              <a:rPr sz="2200" spc="32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20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движения</a:t>
            </a:r>
            <a:r>
              <a:rPr sz="2200" spc="23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20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у детей</a:t>
            </a:r>
            <a:r>
              <a:rPr sz="2200" spc="2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20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старшего</a:t>
            </a:r>
            <a:r>
              <a:rPr sz="2200" spc="24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200" spc="-2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дошкольного</a:t>
            </a:r>
            <a:r>
              <a:rPr sz="2200" spc="37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20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возраста</a:t>
            </a:r>
            <a:r>
              <a:rPr sz="2200" spc="2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20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в</a:t>
            </a:r>
          </a:p>
          <a:p>
            <a:pPr marL="0" marR="0">
              <a:lnSpc>
                <a:spcPts val="2431"/>
              </a:lnSpc>
              <a:spcBef>
                <a:spcPts val="207"/>
              </a:spcBef>
              <a:spcAft>
                <a:spcPts val="0"/>
              </a:spcAft>
            </a:pPr>
            <a:r>
              <a:rPr sz="2200" spc="-42" dirty="0">
                <a:solidFill>
                  <a:srgbClr val="2F2B20"/>
                </a:solidFill>
                <a:latin typeface="LMRNBF+Times New Roman"/>
                <a:cs typeface="LMRNBF+Times New Roman"/>
              </a:rPr>
              <a:t>ДОУ</a:t>
            </a:r>
            <a:r>
              <a:rPr sz="2200" spc="44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200" spc="-43" dirty="0">
                <a:solidFill>
                  <a:srgbClr val="2F2B20"/>
                </a:solidFill>
                <a:latin typeface="LMRNBF+Times New Roman"/>
                <a:cs typeface="LMRNBF+Times New Roman"/>
              </a:rPr>
              <a:t>будет</a:t>
            </a:r>
            <a:r>
              <a:rPr sz="2200" spc="49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20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достаточно</a:t>
            </a:r>
            <a:r>
              <a:rPr sz="2200" spc="25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20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эффективным при </a:t>
            </a:r>
            <a:r>
              <a:rPr sz="2200" spc="-13" dirty="0">
                <a:solidFill>
                  <a:srgbClr val="2F2B20"/>
                </a:solidFill>
                <a:latin typeface="LMRNBF+Times New Roman"/>
                <a:cs typeface="LMRNBF+Times New Roman"/>
              </a:rPr>
              <a:t>включении</a:t>
            </a:r>
            <a:r>
              <a:rPr sz="2200" spc="34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20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в </a:t>
            </a:r>
            <a:r>
              <a:rPr lang="ru-RU" sz="2200" spc="-40" dirty="0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ООД</a:t>
            </a:r>
            <a:endParaRPr sz="2200" spc="-40" dirty="0">
              <a:solidFill>
                <a:srgbClr val="2F2B20"/>
              </a:solidFill>
              <a:latin typeface="LMRNBF+Times New Roman"/>
              <a:cs typeface="LMRNBF+Times New Roman"/>
            </a:endParaRPr>
          </a:p>
          <a:p>
            <a:pPr marL="0" marR="0">
              <a:lnSpc>
                <a:spcPts val="2431"/>
              </a:lnSpc>
              <a:spcBef>
                <a:spcPts val="258"/>
              </a:spcBef>
              <a:spcAft>
                <a:spcPts val="0"/>
              </a:spcAft>
            </a:pPr>
            <a:r>
              <a:rPr sz="2200" spc="-17" dirty="0">
                <a:solidFill>
                  <a:srgbClr val="2F2B20"/>
                </a:solidFill>
                <a:latin typeface="LMRNBF+Times New Roman"/>
                <a:cs typeface="LMRNBF+Times New Roman"/>
              </a:rPr>
              <a:t>мультфильмов</a:t>
            </a:r>
            <a:r>
              <a:rPr sz="2200" spc="14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20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по ПДД. Красочные</a:t>
            </a:r>
            <a:r>
              <a:rPr sz="2200" spc="17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20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и</a:t>
            </a:r>
            <a:r>
              <a:rPr sz="2200" spc="-12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200" spc="-1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познавательные</a:t>
            </a:r>
            <a:r>
              <a:rPr sz="2200" spc="43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200" spc="-19" dirty="0">
                <a:solidFill>
                  <a:srgbClr val="2F2B20"/>
                </a:solidFill>
                <a:latin typeface="LMRNBF+Times New Roman"/>
                <a:cs typeface="LMRNBF+Times New Roman"/>
              </a:rPr>
              <a:t>мультфильмы</a:t>
            </a:r>
          </a:p>
          <a:p>
            <a:pPr marL="0" marR="0">
              <a:lnSpc>
                <a:spcPts val="2431"/>
              </a:lnSpc>
              <a:spcBef>
                <a:spcPts val="208"/>
              </a:spcBef>
              <a:spcAft>
                <a:spcPts val="0"/>
              </a:spcAft>
            </a:pPr>
            <a:r>
              <a:rPr sz="2200" spc="-1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позволяют</a:t>
            </a:r>
            <a:r>
              <a:rPr sz="220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200" spc="-14" dirty="0">
                <a:solidFill>
                  <a:srgbClr val="2F2B20"/>
                </a:solidFill>
                <a:latin typeface="LMRNBF+Times New Roman"/>
                <a:cs typeface="LMRNBF+Times New Roman"/>
              </a:rPr>
              <a:t>сделать</a:t>
            </a:r>
            <a:r>
              <a:rPr sz="2200" spc="41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20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процесс</a:t>
            </a:r>
            <a:r>
              <a:rPr sz="2200" spc="-26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20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усвоения и</a:t>
            </a:r>
            <a:r>
              <a:rPr sz="2200" spc="-12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20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закрепления</a:t>
            </a:r>
            <a:r>
              <a:rPr sz="2200" spc="37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20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основных</a:t>
            </a:r>
          </a:p>
          <a:p>
            <a:pPr marL="0" marR="0">
              <a:lnSpc>
                <a:spcPts val="2434"/>
              </a:lnSpc>
              <a:spcBef>
                <a:spcPts val="207"/>
              </a:spcBef>
              <a:spcAft>
                <a:spcPts val="0"/>
              </a:spcAft>
            </a:pPr>
            <a:r>
              <a:rPr sz="220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правил безопасности на дороге более</a:t>
            </a:r>
            <a:r>
              <a:rPr sz="2200" spc="16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20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интересным и</a:t>
            </a:r>
          </a:p>
          <a:p>
            <a:pPr marL="0" marR="0">
              <a:lnSpc>
                <a:spcPts val="2431"/>
              </a:lnSpc>
              <a:spcBef>
                <a:spcPts val="257"/>
              </a:spcBef>
              <a:spcAft>
                <a:spcPts val="0"/>
              </a:spcAft>
            </a:pPr>
            <a:r>
              <a:rPr sz="2200" spc="-12" dirty="0">
                <a:solidFill>
                  <a:srgbClr val="2F2B20"/>
                </a:solidFill>
                <a:latin typeface="LMRNBF+Times New Roman"/>
                <a:cs typeface="LMRNBF+Times New Roman"/>
              </a:rPr>
              <a:t>увлекательным.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104009" y="237404"/>
            <a:ext cx="4801046" cy="346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57"/>
              </a:lnSpc>
              <a:spcBef>
                <a:spcPts val="0"/>
              </a:spcBef>
              <a:spcAft>
                <a:spcPts val="0"/>
              </a:spcAft>
            </a:pPr>
            <a:r>
              <a:rPr sz="2400" b="1" spc="-103" dirty="0">
                <a:solidFill>
                  <a:srgbClr val="FF0000"/>
                </a:solidFill>
                <a:latin typeface="EUAVOO+Times New Roman Bold"/>
                <a:cs typeface="EUAVOO+Times New Roman Bold"/>
              </a:rPr>
              <a:t>Здоровьесберегающие</a:t>
            </a:r>
            <a:r>
              <a:rPr sz="2400" b="1" spc="-129" dirty="0">
                <a:solidFill>
                  <a:srgbClr val="FF0000"/>
                </a:solidFill>
                <a:latin typeface="EUAVOO+Times New Roman Bold"/>
                <a:cs typeface="EUAVOO+Times New Roman Bold"/>
              </a:rPr>
              <a:t> </a:t>
            </a:r>
            <a:r>
              <a:rPr sz="2400" b="1" spc="-105" dirty="0">
                <a:solidFill>
                  <a:srgbClr val="FF0000"/>
                </a:solidFill>
                <a:latin typeface="EUAVOO+Times New Roman Bold"/>
                <a:cs typeface="EUAVOO+Times New Roman Bold"/>
              </a:rPr>
              <a:t>технологии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62940" y="925094"/>
            <a:ext cx="7455921" cy="21492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491" marR="0">
              <a:lnSpc>
                <a:spcPts val="2219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При </a:t>
            </a:r>
            <a:r>
              <a:rPr sz="2000" spc="-10" dirty="0" err="1">
                <a:solidFill>
                  <a:srgbClr val="2F2B20"/>
                </a:solidFill>
                <a:latin typeface="LMRNBF+Times New Roman"/>
                <a:cs typeface="LMRNBF+Times New Roman"/>
              </a:rPr>
              <a:t>обучении</a:t>
            </a:r>
            <a:r>
              <a:rPr sz="200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000" dirty="0" err="1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детей</a:t>
            </a:r>
            <a:r>
              <a:rPr sz="2000" dirty="0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000" dirty="0" err="1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правилам</a:t>
            </a:r>
            <a:r>
              <a:rPr sz="2000" spc="14" dirty="0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00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дорожного</a:t>
            </a:r>
            <a:r>
              <a:rPr sz="2000" spc="-14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00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движения</a:t>
            </a:r>
            <a:r>
              <a:rPr sz="2000" spc="23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00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в своей</a:t>
            </a:r>
          </a:p>
          <a:p>
            <a:pPr marL="0" marR="0">
              <a:lnSpc>
                <a:spcPts val="2221"/>
              </a:lnSpc>
              <a:spcBef>
                <a:spcPts val="180"/>
              </a:spcBef>
              <a:spcAft>
                <a:spcPts val="0"/>
              </a:spcAft>
            </a:pPr>
            <a:r>
              <a:rPr sz="200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работе</a:t>
            </a:r>
            <a:r>
              <a:rPr sz="2000" spc="-33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00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мы используем здоровьесберегающие</a:t>
            </a:r>
            <a:r>
              <a:rPr sz="2000" spc="-3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00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технологии, а именно</a:t>
            </a:r>
          </a:p>
          <a:p>
            <a:pPr marL="0" marR="0">
              <a:lnSpc>
                <a:spcPts val="2219"/>
              </a:lnSpc>
              <a:spcBef>
                <a:spcPts val="180"/>
              </a:spcBef>
              <a:spcAft>
                <a:spcPts val="0"/>
              </a:spcAft>
            </a:pPr>
            <a:r>
              <a:rPr sz="2000" b="1" i="1" dirty="0">
                <a:solidFill>
                  <a:srgbClr val="2F2B20"/>
                </a:solidFill>
                <a:latin typeface="FHKKQC+Times New Roman Bold Italic"/>
                <a:cs typeface="FHKKQC+Times New Roman Bold Italic"/>
              </a:rPr>
              <a:t>физкультурно</a:t>
            </a:r>
            <a:r>
              <a:rPr sz="2000" b="1" i="1" dirty="0">
                <a:solidFill>
                  <a:srgbClr val="2F2B20"/>
                </a:solidFill>
                <a:latin typeface="MENDKI+Times New Roman Bold Italic"/>
                <a:cs typeface="MENDKI+Times New Roman Bold Italic"/>
              </a:rPr>
              <a:t>-</a:t>
            </a:r>
            <a:r>
              <a:rPr sz="2000" b="1" i="1" spc="-11" dirty="0">
                <a:solidFill>
                  <a:srgbClr val="2F2B20"/>
                </a:solidFill>
                <a:latin typeface="FHKKQC+Times New Roman Bold Italic"/>
                <a:cs typeface="FHKKQC+Times New Roman Bold Italic"/>
              </a:rPr>
              <a:t>оздоровительные</a:t>
            </a:r>
            <a:r>
              <a:rPr sz="2000" b="1" i="1" spc="-27" dirty="0">
                <a:solidFill>
                  <a:srgbClr val="2F2B20"/>
                </a:solidFill>
                <a:latin typeface="FHKKQC+Times New Roman Bold Italic"/>
                <a:cs typeface="FHKKQC+Times New Roman Bold Italic"/>
              </a:rPr>
              <a:t> </a:t>
            </a:r>
            <a:r>
              <a:rPr sz="200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(направленные</a:t>
            </a:r>
            <a:r>
              <a:rPr sz="2000" spc="19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00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на физическое</a:t>
            </a:r>
          </a:p>
          <a:p>
            <a:pPr marL="0" marR="0">
              <a:lnSpc>
                <a:spcPts val="2219"/>
              </a:lnSpc>
              <a:spcBef>
                <a:spcPts val="180"/>
              </a:spcBef>
              <a:spcAft>
                <a:spcPts val="0"/>
              </a:spcAft>
            </a:pPr>
            <a:r>
              <a:rPr sz="200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развитие и укрепление</a:t>
            </a:r>
            <a:r>
              <a:rPr sz="2000" spc="23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00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здоровья</a:t>
            </a:r>
            <a:r>
              <a:rPr sz="2000" spc="-28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00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ребенка</a:t>
            </a:r>
            <a:r>
              <a:rPr sz="2000" spc="16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000" dirty="0">
                <a:solidFill>
                  <a:srgbClr val="2F2B20"/>
                </a:solidFill>
                <a:latin typeface="DTFDKM+Times New Roman"/>
                <a:cs typeface="DTFDKM+Times New Roman"/>
              </a:rPr>
              <a:t>).</a:t>
            </a:r>
            <a:r>
              <a:rPr sz="2000" spc="-13" dirty="0">
                <a:solidFill>
                  <a:srgbClr val="2F2B20"/>
                </a:solidFill>
                <a:latin typeface="DTFDKM+Times New Roman"/>
                <a:cs typeface="DTFDKM+Times New Roman"/>
              </a:rPr>
              <a:t> </a:t>
            </a:r>
            <a:r>
              <a:rPr sz="200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Одни игры</a:t>
            </a:r>
            <a:r>
              <a:rPr sz="2000" spc="2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00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развивают</a:t>
            </a:r>
          </a:p>
          <a:p>
            <a:pPr marL="0" marR="0">
              <a:lnSpc>
                <a:spcPts val="2219"/>
              </a:lnSpc>
              <a:spcBef>
                <a:spcPts val="180"/>
              </a:spcBef>
              <a:spcAft>
                <a:spcPts val="0"/>
              </a:spcAft>
            </a:pPr>
            <a:r>
              <a:rPr sz="200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моторику</a:t>
            </a:r>
            <a:r>
              <a:rPr sz="2000" spc="-29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00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рук, другие</a:t>
            </a:r>
            <a:r>
              <a:rPr sz="2000" spc="12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000" dirty="0">
                <a:solidFill>
                  <a:srgbClr val="2F2B20"/>
                </a:solidFill>
                <a:latin typeface="DTFDKM+Times New Roman"/>
                <a:cs typeface="DTFDKM+Times New Roman"/>
              </a:rPr>
              <a:t>- </a:t>
            </a:r>
            <a:r>
              <a:rPr sz="2000" spc="-1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координацию</a:t>
            </a:r>
            <a:r>
              <a:rPr sz="2000" spc="14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00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движений</a:t>
            </a:r>
            <a:r>
              <a:rPr sz="2000" spc="27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00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и </a:t>
            </a:r>
            <a:r>
              <a:rPr sz="2000" spc="-38" dirty="0">
                <a:solidFill>
                  <a:srgbClr val="2F2B20"/>
                </a:solidFill>
                <a:latin typeface="LMRNBF+Times New Roman"/>
                <a:cs typeface="LMRNBF+Times New Roman"/>
              </a:rPr>
              <a:t>т.д.</a:t>
            </a:r>
            <a:r>
              <a:rPr sz="2000" spc="4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00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Например,</a:t>
            </a:r>
          </a:p>
          <a:p>
            <a:pPr marL="0" marR="0">
              <a:lnSpc>
                <a:spcPts val="2219"/>
              </a:lnSpc>
              <a:spcBef>
                <a:spcPts val="180"/>
              </a:spcBef>
              <a:spcAft>
                <a:spcPts val="0"/>
              </a:spcAft>
            </a:pPr>
            <a:r>
              <a:rPr sz="200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можно</a:t>
            </a:r>
            <a:r>
              <a:rPr sz="2000" spc="12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00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отрабатывать</a:t>
            </a:r>
            <a:r>
              <a:rPr sz="2000" spc="-23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00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путем многократных</a:t>
            </a:r>
            <a:r>
              <a:rPr sz="2000" spc="1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00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упражнений</a:t>
            </a:r>
            <a:r>
              <a:rPr sz="2000" spc="24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00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действия</a:t>
            </a:r>
            <a:r>
              <a:rPr sz="2000" spc="16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00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с</a:t>
            </a:r>
          </a:p>
          <a:p>
            <a:pPr marL="0" marR="0">
              <a:lnSpc>
                <a:spcPts val="2219"/>
              </a:lnSpc>
              <a:spcBef>
                <a:spcPts val="182"/>
              </a:spcBef>
              <a:spcAft>
                <a:spcPts val="0"/>
              </a:spcAft>
            </a:pPr>
            <a:r>
              <a:rPr sz="200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поворотами</a:t>
            </a:r>
            <a:r>
              <a:rPr sz="2000" spc="-36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000" spc="-13" dirty="0">
                <a:solidFill>
                  <a:srgbClr val="2F2B20"/>
                </a:solidFill>
                <a:latin typeface="LMRNBF+Times New Roman"/>
                <a:cs typeface="LMRNBF+Times New Roman"/>
              </a:rPr>
              <a:t>головы</a:t>
            </a:r>
            <a:r>
              <a:rPr sz="2000" spc="17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00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при </a:t>
            </a:r>
            <a:r>
              <a:rPr sz="2000" spc="-19" dirty="0">
                <a:solidFill>
                  <a:srgbClr val="2F2B20"/>
                </a:solidFill>
                <a:latin typeface="LMRNBF+Times New Roman"/>
                <a:cs typeface="LMRNBF+Times New Roman"/>
              </a:rPr>
              <a:t>переходе</a:t>
            </a:r>
            <a:r>
              <a:rPr sz="2000" spc="-12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00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проезжей части.</a:t>
            </a:r>
          </a:p>
        </p:txBody>
      </p:sp>
    </p:spTree>
    <p:extLst>
      <p:ext uri="{BB962C8B-B14F-4D97-AF65-F5344CB8AC3E}">
        <p14:creationId xmlns:p14="http://schemas.microsoft.com/office/powerpoint/2010/main" val="239910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dmin\Desktop\ВОСПИТАТЕЛЬ ГОДА - 2021\ПДД\IMG-20190815-WA003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94" b="26370"/>
          <a:stretch/>
        </p:blipFill>
        <p:spPr bwMode="auto">
          <a:xfrm>
            <a:off x="179512" y="188640"/>
            <a:ext cx="5143500" cy="29523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1267" name="Picture 3" descr="C:\Users\Admin\Desktop\ВОСПИТАТЕЛЬ ГОДА - 2021\ПДД ВАЖНО\ПДД ВАЖНО\IMG-20210210-WA008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20" r="3061" b="21812"/>
          <a:stretch/>
        </p:blipFill>
        <p:spPr bwMode="auto">
          <a:xfrm>
            <a:off x="2267744" y="3429000"/>
            <a:ext cx="5146392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73123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767016" y="836712"/>
            <a:ext cx="7476941" cy="31034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00354" marR="0">
              <a:lnSpc>
                <a:spcPts val="2219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В</a:t>
            </a:r>
            <a:r>
              <a:rPr sz="2000" spc="854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00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работе</a:t>
            </a:r>
            <a:r>
              <a:rPr sz="2000" spc="862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000" spc="-16" dirty="0" err="1">
                <a:solidFill>
                  <a:srgbClr val="2F2B20"/>
                </a:solidFill>
                <a:latin typeface="LMRNBF+Times New Roman"/>
                <a:cs typeface="LMRNBF+Times New Roman"/>
              </a:rPr>
              <a:t>педагогов</a:t>
            </a:r>
            <a:r>
              <a:rPr sz="2000" spc="885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000" dirty="0" err="1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активно</a:t>
            </a:r>
            <a:r>
              <a:rPr sz="2000" spc="870" dirty="0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000" dirty="0" err="1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использу</a:t>
            </a:r>
            <a:r>
              <a:rPr lang="ru-RU" sz="2000" dirty="0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ю</a:t>
            </a:r>
            <a:r>
              <a:rPr sz="2000" dirty="0" err="1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тся</a:t>
            </a:r>
            <a:r>
              <a:rPr lang="ru-RU" sz="2000" dirty="0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 беседы, консультации и </a:t>
            </a:r>
            <a:r>
              <a:rPr sz="2000" dirty="0" err="1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презентаци</a:t>
            </a:r>
            <a:r>
              <a:rPr lang="ru-RU" sz="2000" dirty="0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и</a:t>
            </a:r>
            <a:r>
              <a:rPr sz="2000" dirty="0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,</a:t>
            </a:r>
            <a:r>
              <a:rPr lang="ru-RU" sz="2000" dirty="0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000" spc="-23" dirty="0" err="1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которые</a:t>
            </a:r>
            <a:r>
              <a:rPr sz="2000" spc="123" dirty="0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00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являются</a:t>
            </a:r>
            <a:r>
              <a:rPr sz="2000" spc="104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000" spc="-14" dirty="0">
                <a:solidFill>
                  <a:srgbClr val="2F2B20"/>
                </a:solidFill>
                <a:latin typeface="LMRNBF+Times New Roman"/>
                <a:cs typeface="LMRNBF+Times New Roman"/>
              </a:rPr>
              <a:t>одним</a:t>
            </a:r>
            <a:r>
              <a:rPr sz="2000" spc="123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00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из</a:t>
            </a:r>
            <a:r>
              <a:rPr sz="2000" spc="104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00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важных</a:t>
            </a:r>
            <a:r>
              <a:rPr sz="2000" spc="125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00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и</a:t>
            </a:r>
            <a:r>
              <a:rPr sz="2000" spc="11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00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интересных</a:t>
            </a:r>
            <a:r>
              <a:rPr sz="2000" spc="116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000" dirty="0" err="1">
                <a:solidFill>
                  <a:srgbClr val="2F2B20"/>
                </a:solidFill>
                <a:latin typeface="LMRNBF+Times New Roman"/>
                <a:cs typeface="LMRNBF+Times New Roman"/>
              </a:rPr>
              <a:t>этапов</a:t>
            </a:r>
            <a:r>
              <a:rPr sz="2000" spc="112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000" dirty="0" err="1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работы</a:t>
            </a:r>
            <a:r>
              <a:rPr sz="2000" dirty="0" smtClean="0">
                <a:solidFill>
                  <a:srgbClr val="2F2B20"/>
                </a:solidFill>
                <a:latin typeface="DTFDKM+Times New Roman"/>
                <a:cs typeface="DTFDKM+Times New Roman"/>
              </a:rPr>
              <a:t>.</a:t>
            </a:r>
            <a:r>
              <a:rPr lang="ru-RU" sz="2000" dirty="0">
                <a:solidFill>
                  <a:srgbClr val="2F2B20"/>
                </a:solidFill>
                <a:latin typeface="DTFDKM+Times New Roman"/>
                <a:cs typeface="DTFDKM+Times New Roman"/>
              </a:rPr>
              <a:t> </a:t>
            </a:r>
            <a:r>
              <a:rPr sz="2000" dirty="0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В</a:t>
            </a:r>
            <a:r>
              <a:rPr sz="2000" spc="16" dirty="0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00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программе Рower</a:t>
            </a:r>
            <a:r>
              <a:rPr sz="2000" spc="12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00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Рoint созданы</a:t>
            </a:r>
            <a:r>
              <a:rPr sz="2000" spc="16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00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различные</a:t>
            </a:r>
            <a:r>
              <a:rPr sz="2000" spc="19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00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презентации,</a:t>
            </a:r>
            <a:r>
              <a:rPr sz="2000" spc="23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000" spc="-23" dirty="0" err="1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которые</a:t>
            </a:r>
            <a:r>
              <a:rPr lang="ru-RU" sz="2000" spc="-23" dirty="0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000" dirty="0" err="1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используем</a:t>
            </a:r>
            <a:r>
              <a:rPr sz="2000" spc="753" dirty="0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00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с</a:t>
            </a:r>
            <a:r>
              <a:rPr sz="2000" spc="724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00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целью</a:t>
            </a:r>
            <a:r>
              <a:rPr sz="2000" spc="744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000" spc="-11" dirty="0">
                <a:solidFill>
                  <a:srgbClr val="2F2B20"/>
                </a:solidFill>
                <a:latin typeface="LMRNBF+Times New Roman"/>
                <a:cs typeface="LMRNBF+Times New Roman"/>
              </a:rPr>
              <a:t>ознакомления</a:t>
            </a:r>
            <a:r>
              <a:rPr sz="2000" spc="752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000" spc="-2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дошкольников</a:t>
            </a:r>
            <a:r>
              <a:rPr sz="2000" spc="768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00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с</a:t>
            </a:r>
            <a:r>
              <a:rPr sz="2000" spc="736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000" dirty="0" err="1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правилами</a:t>
            </a:r>
            <a:r>
              <a:rPr lang="ru-RU" sz="2000" dirty="0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000" spc="-12" dirty="0" err="1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дорожного</a:t>
            </a:r>
            <a:r>
              <a:rPr sz="2000" spc="529" dirty="0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00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движения</a:t>
            </a:r>
            <a:r>
              <a:rPr sz="2000" dirty="0">
                <a:solidFill>
                  <a:srgbClr val="2F2B20"/>
                </a:solidFill>
                <a:latin typeface="DTFDKM+Times New Roman"/>
                <a:cs typeface="DTFDKM+Times New Roman"/>
              </a:rPr>
              <a:t>.</a:t>
            </a:r>
            <a:r>
              <a:rPr sz="2000" spc="512" dirty="0">
                <a:solidFill>
                  <a:srgbClr val="2F2B20"/>
                </a:solidFill>
                <a:latin typeface="DTFDKM+Times New Roman"/>
                <a:cs typeface="DTFDKM+Times New Roman"/>
              </a:rPr>
              <a:t> </a:t>
            </a:r>
            <a:r>
              <a:rPr sz="200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Для</a:t>
            </a:r>
            <a:r>
              <a:rPr sz="2000" spc="507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00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большей</a:t>
            </a:r>
            <a:r>
              <a:rPr sz="2000" spc="508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000" dirty="0" err="1">
                <a:solidFill>
                  <a:srgbClr val="2F2B20"/>
                </a:solidFill>
                <a:latin typeface="LMRNBF+Times New Roman"/>
                <a:cs typeface="LMRNBF+Times New Roman"/>
              </a:rPr>
              <a:t>эффективности</a:t>
            </a:r>
            <a:r>
              <a:rPr sz="2000" spc="507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000" dirty="0" err="1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презентации</a:t>
            </a:r>
            <a:r>
              <a:rPr lang="ru-RU" sz="2000" dirty="0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000" spc="15" dirty="0" err="1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построены</a:t>
            </a:r>
            <a:r>
              <a:rPr sz="2000" spc="544" dirty="0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00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с</a:t>
            </a:r>
            <a:r>
              <a:rPr sz="2000" spc="532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000" spc="-13" dirty="0">
                <a:solidFill>
                  <a:srgbClr val="2F2B20"/>
                </a:solidFill>
                <a:latin typeface="LMRNBF+Times New Roman"/>
                <a:cs typeface="LMRNBF+Times New Roman"/>
              </a:rPr>
              <a:t>учетом</a:t>
            </a:r>
            <a:r>
              <a:rPr sz="2000" spc="567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00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возрастных</a:t>
            </a:r>
            <a:r>
              <a:rPr sz="2000" spc="567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00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особенностей</a:t>
            </a:r>
            <a:r>
              <a:rPr sz="2000" spc="55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000" spc="-18" dirty="0">
                <a:solidFill>
                  <a:srgbClr val="2F2B20"/>
                </a:solidFill>
                <a:latin typeface="LMRNBF+Times New Roman"/>
                <a:cs typeface="LMRNBF+Times New Roman"/>
              </a:rPr>
              <a:t>дошкольников,</a:t>
            </a:r>
            <a:r>
              <a:rPr sz="2000" spc="583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000" dirty="0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в</a:t>
            </a:r>
            <a:r>
              <a:rPr lang="ru-RU" sz="2000" dirty="0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000" dirty="0" err="1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них</a:t>
            </a:r>
            <a:r>
              <a:rPr sz="2000" spc="329" dirty="0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00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включены</a:t>
            </a:r>
            <a:r>
              <a:rPr sz="2000" spc="317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00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занимательные</a:t>
            </a:r>
            <a:r>
              <a:rPr sz="2000" spc="324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00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вопросы,</a:t>
            </a:r>
            <a:r>
              <a:rPr sz="2000" spc="30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000" dirty="0" err="1">
                <a:solidFill>
                  <a:srgbClr val="2F2B20"/>
                </a:solidFill>
                <a:latin typeface="LMRNBF+Times New Roman"/>
                <a:cs typeface="LMRNBF+Times New Roman"/>
              </a:rPr>
              <a:t>анимационные</a:t>
            </a:r>
            <a:r>
              <a:rPr sz="2000" spc="317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000" dirty="0" err="1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картинки</a:t>
            </a:r>
            <a:r>
              <a:rPr sz="2000" dirty="0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,</a:t>
            </a:r>
            <a:r>
              <a:rPr lang="ru-RU" sz="2000" dirty="0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000" dirty="0" err="1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игры</a:t>
            </a:r>
            <a:r>
              <a:rPr sz="2000" dirty="0" smtClean="0">
                <a:solidFill>
                  <a:srgbClr val="2F2B20"/>
                </a:solidFill>
                <a:latin typeface="DTFDKM+Times New Roman"/>
                <a:cs typeface="DTFDKM+Times New Roman"/>
              </a:rPr>
              <a:t>.</a:t>
            </a:r>
            <a:r>
              <a:rPr lang="ru-RU" sz="2000" dirty="0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 Цикл</a:t>
            </a:r>
            <a:r>
              <a:rPr lang="ru-RU" sz="2000" spc="13" dirty="0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lang="ru-RU" sz="2000" dirty="0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презентаций </a:t>
            </a:r>
            <a:r>
              <a:rPr lang="ru-RU" sz="2000" spc="-13" dirty="0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охватывает</a:t>
            </a:r>
            <a:r>
              <a:rPr lang="ru-RU" sz="2000" dirty="0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 большой</a:t>
            </a:r>
            <a:r>
              <a:rPr lang="ru-RU" sz="2000" spc="-16" dirty="0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lang="ru-RU" sz="2000" dirty="0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объем</a:t>
            </a:r>
            <a:r>
              <a:rPr lang="ru-RU" sz="2000" spc="-24" dirty="0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lang="ru-RU" sz="2000" dirty="0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программного материала по изучению</a:t>
            </a:r>
            <a:r>
              <a:rPr lang="ru-RU" sz="2000" spc="27" dirty="0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lang="ru-RU" sz="2000" dirty="0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ПДД.</a:t>
            </a:r>
            <a:endParaRPr sz="2000" dirty="0">
              <a:solidFill>
                <a:srgbClr val="2F2B20"/>
              </a:solidFill>
              <a:latin typeface="DTFDKM+Times New Roman"/>
              <a:cs typeface="DTFDKM+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53686" y="277456"/>
            <a:ext cx="6480720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657"/>
              </a:lnSpc>
            </a:pPr>
            <a:r>
              <a:rPr lang="ru-RU" sz="2400" b="1" spc="-94" dirty="0" smtClean="0">
                <a:solidFill>
                  <a:srgbClr val="FF0000"/>
                </a:solidFill>
                <a:latin typeface="EUAVOO+Times New Roman Bold"/>
                <a:cs typeface="EUAVOO+Times New Roman Bold"/>
              </a:rPr>
              <a:t>Взаимодействие с педагогами</a:t>
            </a:r>
            <a:endParaRPr lang="ru-RU" sz="2400" b="1" spc="-94" dirty="0">
              <a:solidFill>
                <a:srgbClr val="FF0000"/>
              </a:solidFill>
              <a:latin typeface="EUAVOO+Times New Roman Bold"/>
              <a:cs typeface="EUAVOO+Times New Roman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321943" y="164411"/>
            <a:ext cx="6542326" cy="4873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ctr">
              <a:lnSpc>
                <a:spcPts val="3756"/>
              </a:lnSpc>
              <a:spcBef>
                <a:spcPts val="0"/>
              </a:spcBef>
              <a:spcAft>
                <a:spcPts val="0"/>
              </a:spcAft>
            </a:pPr>
            <a:r>
              <a:rPr sz="3200" b="1" spc="-107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Театрализованная</a:t>
            </a:r>
            <a:r>
              <a:rPr sz="3200" b="1" spc="-12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b="1" spc="-102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деятельность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85267" y="766580"/>
            <a:ext cx="7933270" cy="36676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203" marR="0" algn="ctr"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Для</a:t>
            </a:r>
            <a:r>
              <a:rPr sz="2000" spc="-13" dirty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формирования и закрепления</a:t>
            </a:r>
            <a:r>
              <a:rPr sz="2000" spc="19" dirty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5" dirty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навыков</a:t>
            </a:r>
            <a:r>
              <a:rPr sz="2000" spc="37" dirty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безопасного поведения на</a:t>
            </a:r>
          </a:p>
          <a:p>
            <a:pPr marL="0" marR="0" algn="ctr">
              <a:spcBef>
                <a:spcPts val="50"/>
              </a:spcBef>
              <a:spcAft>
                <a:spcPts val="0"/>
              </a:spcAft>
            </a:pPr>
            <a:r>
              <a:rPr sz="2000" dirty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дороге</a:t>
            </a:r>
            <a:r>
              <a:rPr sz="2000" spc="-18" dirty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в работе</a:t>
            </a:r>
            <a:r>
              <a:rPr sz="2000" spc="-18" dirty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используется театрализованная деятельность.</a:t>
            </a:r>
          </a:p>
          <a:p>
            <a:pPr marL="0" marR="0" algn="ctr">
              <a:spcBef>
                <a:spcPts val="180"/>
              </a:spcBef>
              <a:spcAft>
                <a:spcPts val="0"/>
              </a:spcAft>
            </a:pPr>
            <a:r>
              <a:rPr sz="2000" dirty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Мы используем различные </a:t>
            </a:r>
            <a:r>
              <a:rPr sz="2000" b="1" dirty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виды театра</a:t>
            </a:r>
            <a:r>
              <a:rPr sz="2000" dirty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, воспитательные</a:t>
            </a:r>
            <a:r>
              <a:rPr sz="2000" spc="25" dirty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возможности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sz="2000" spc="-20" dirty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которых</a:t>
            </a:r>
            <a:r>
              <a:rPr sz="2000" dirty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 широки.</a:t>
            </a:r>
            <a:r>
              <a:rPr sz="2000" spc="-19" dirty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Встреча с героями сказок</a:t>
            </a:r>
            <a:r>
              <a:rPr sz="2000" spc="18" dirty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17" dirty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несет</a:t>
            </a:r>
            <a:r>
              <a:rPr sz="2000" spc="-14" dirty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в себе</a:t>
            </a:r>
            <a:r>
              <a:rPr sz="2000" spc="-19" dirty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заряд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положительных</a:t>
            </a:r>
            <a:r>
              <a:rPr sz="2000" spc="26" dirty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эмоций, </a:t>
            </a:r>
            <a:r>
              <a:rPr sz="2000" spc="-10" dirty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что</a:t>
            </a:r>
            <a:r>
              <a:rPr sz="2000" dirty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 усиливает</a:t>
            </a:r>
            <a:r>
              <a:rPr sz="2000" spc="16" dirty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эффективность</a:t>
            </a:r>
            <a:r>
              <a:rPr sz="2000" spc="11" dirty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обучения,</a:t>
            </a:r>
            <a:r>
              <a:rPr sz="2000" spc="10" dirty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а</a:t>
            </a:r>
          </a:p>
          <a:p>
            <a:pPr algn="ctr"/>
            <a:r>
              <a:rPr sz="2000" dirty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также </a:t>
            </a:r>
            <a:r>
              <a:rPr sz="2000" b="1" dirty="0" err="1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способствует</a:t>
            </a:r>
            <a:r>
              <a:rPr sz="2000" dirty="0" smtClean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000" dirty="0" smtClean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 сокращению части</a:t>
            </a:r>
            <a:r>
              <a:rPr lang="ru-RU" sz="2000" spc="-13" dirty="0" smtClean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с объяснением и</a:t>
            </a:r>
            <a:r>
              <a:rPr lang="ru-RU" sz="2000" spc="11" dirty="0" smtClean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показом, продлевая</a:t>
            </a:r>
            <a:r>
              <a:rPr lang="ru-RU" sz="2000" spc="-12" dirty="0" smtClean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тем самым длительность самостоятельной</a:t>
            </a:r>
            <a:r>
              <a:rPr lang="ru-RU" sz="2000" spc="-20" dirty="0" smtClean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творческой</a:t>
            </a:r>
            <a:r>
              <a:rPr lang="ru-RU" sz="2000" spc="-20" dirty="0" smtClean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деятельности ребёнка, помогает решать</a:t>
            </a:r>
            <a:r>
              <a:rPr lang="ru-RU" sz="2000" spc="-25" dirty="0" smtClean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spc="-24" dirty="0" smtClean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комплекс</a:t>
            </a:r>
            <a:r>
              <a:rPr lang="ru-RU" sz="2000" spc="17" dirty="0" smtClean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взаимосвязанных </a:t>
            </a:r>
            <a:r>
              <a:rPr lang="ru-RU" sz="2000" spc="-17" dirty="0" smtClean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задач,</a:t>
            </a:r>
            <a:r>
              <a:rPr lang="ru-RU" sz="2000" dirty="0" smtClean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 связанных с развитием безопасных действий на дороге.</a:t>
            </a:r>
          </a:p>
          <a:p>
            <a:pPr algn="ctr"/>
            <a:endParaRPr lang="ru-RU" sz="2000" dirty="0" smtClean="0">
              <a:solidFill>
                <a:srgbClr val="2F2B2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 smtClean="0">
              <a:solidFill>
                <a:srgbClr val="2F2B2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920"/>
              </a:lnSpc>
            </a:pPr>
            <a:endParaRPr sz="2000" dirty="0">
              <a:solidFill>
                <a:srgbClr val="2F2B20"/>
              </a:solidFill>
              <a:latin typeface="DTFDKM+Times New Roman"/>
              <a:cs typeface="DTFDKM+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27584" y="171016"/>
            <a:ext cx="3165053" cy="53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220"/>
              </a:lnSpc>
              <a:spcBef>
                <a:spcPts val="0"/>
              </a:spcBef>
              <a:spcAft>
                <a:spcPts val="0"/>
              </a:spcAft>
            </a:pPr>
            <a:r>
              <a:rPr sz="3600" b="1" spc="-101" dirty="0">
                <a:solidFill>
                  <a:srgbClr val="FF0000"/>
                </a:solidFill>
                <a:latin typeface="JGHMIP+Cambria"/>
                <a:cs typeface="JGHMIP+Cambria"/>
              </a:rPr>
              <a:t>Актуальность: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24664" y="751052"/>
            <a:ext cx="8392608" cy="33855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508" marR="0">
              <a:lnSpc>
                <a:spcPts val="2219"/>
              </a:lnSpc>
              <a:spcBef>
                <a:spcPts val="0"/>
              </a:spcBef>
              <a:spcAft>
                <a:spcPts val="0"/>
              </a:spcAft>
            </a:pPr>
            <a:r>
              <a:rPr dirty="0">
                <a:solidFill>
                  <a:srgbClr val="2F2B20"/>
                </a:solidFill>
                <a:latin typeface="LMRNBF+Times New Roman"/>
                <a:cs typeface="LMRNBF+Times New Roman"/>
              </a:rPr>
              <a:t>Проблема</a:t>
            </a:r>
            <a:r>
              <a:rPr spc="1609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dirty="0">
                <a:solidFill>
                  <a:srgbClr val="2F2B20"/>
                </a:solidFill>
                <a:latin typeface="LMRNBF+Times New Roman"/>
                <a:cs typeface="LMRNBF+Times New Roman"/>
              </a:rPr>
              <a:t>дорожно</a:t>
            </a:r>
            <a:r>
              <a:rPr dirty="0">
                <a:solidFill>
                  <a:srgbClr val="2F2B20"/>
                </a:solidFill>
                <a:latin typeface="DTFDKM+Times New Roman"/>
                <a:cs typeface="DTFDKM+Times New Roman"/>
              </a:rPr>
              <a:t>-</a:t>
            </a:r>
            <a:r>
              <a:rPr dirty="0">
                <a:solidFill>
                  <a:srgbClr val="2F2B20"/>
                </a:solidFill>
                <a:latin typeface="LMRNBF+Times New Roman"/>
                <a:cs typeface="LMRNBF+Times New Roman"/>
              </a:rPr>
              <a:t>транспортного</a:t>
            </a:r>
            <a:r>
              <a:rPr spc="1617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pc="-12" dirty="0">
                <a:solidFill>
                  <a:srgbClr val="2F2B20"/>
                </a:solidFill>
                <a:latin typeface="LMRNBF+Times New Roman"/>
                <a:cs typeface="LMRNBF+Times New Roman"/>
              </a:rPr>
              <a:t>травматизма</a:t>
            </a:r>
            <a:r>
              <a:rPr spc="1627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dirty="0" err="1">
                <a:solidFill>
                  <a:srgbClr val="2F2B20"/>
                </a:solidFill>
                <a:latin typeface="LMRNBF+Times New Roman"/>
                <a:cs typeface="LMRNBF+Times New Roman"/>
              </a:rPr>
              <a:t>на</a:t>
            </a:r>
            <a:r>
              <a:rPr spc="1618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dirty="0" err="1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данный</a:t>
            </a:r>
            <a:r>
              <a:rPr lang="ru-RU" dirty="0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dirty="0" err="1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момент</a:t>
            </a:r>
            <a:r>
              <a:rPr spc="982" dirty="0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pc="-2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одна</a:t>
            </a:r>
            <a:r>
              <a:rPr spc="1004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dirty="0">
                <a:solidFill>
                  <a:srgbClr val="2F2B20"/>
                </a:solidFill>
                <a:latin typeface="LMRNBF+Times New Roman"/>
                <a:cs typeface="LMRNBF+Times New Roman"/>
              </a:rPr>
              <a:t>из</a:t>
            </a:r>
            <a:r>
              <a:rPr spc="992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dirty="0">
                <a:solidFill>
                  <a:srgbClr val="2F2B20"/>
                </a:solidFill>
                <a:latin typeface="LMRNBF+Times New Roman"/>
                <a:cs typeface="LMRNBF+Times New Roman"/>
              </a:rPr>
              <a:t>самых</a:t>
            </a:r>
            <a:r>
              <a:rPr spc="974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dirty="0">
                <a:solidFill>
                  <a:srgbClr val="2F2B20"/>
                </a:solidFill>
                <a:latin typeface="LMRNBF+Times New Roman"/>
                <a:cs typeface="LMRNBF+Times New Roman"/>
              </a:rPr>
              <a:t>актуальных,</a:t>
            </a:r>
            <a:r>
              <a:rPr spc="996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dirty="0">
                <a:solidFill>
                  <a:srgbClr val="2F2B20"/>
                </a:solidFill>
                <a:latin typeface="LMRNBF+Times New Roman"/>
                <a:cs typeface="LMRNBF+Times New Roman"/>
              </a:rPr>
              <a:t>поэтому</a:t>
            </a:r>
            <a:r>
              <a:rPr spc="982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dirty="0" err="1">
                <a:solidFill>
                  <a:srgbClr val="2F2B20"/>
                </a:solidFill>
                <a:latin typeface="LMRNBF+Times New Roman"/>
                <a:cs typeface="LMRNBF+Times New Roman"/>
              </a:rPr>
              <a:t>основная</a:t>
            </a:r>
            <a:r>
              <a:rPr spc="984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pc="-18" dirty="0" err="1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задача</a:t>
            </a:r>
            <a:r>
              <a:rPr lang="ru-RU" spc="-18" dirty="0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pc="-14" dirty="0" err="1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дошкольных</a:t>
            </a:r>
            <a:r>
              <a:rPr spc="125" dirty="0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dirty="0">
                <a:solidFill>
                  <a:srgbClr val="2F2B20"/>
                </a:solidFill>
                <a:latin typeface="LMRNBF+Times New Roman"/>
                <a:cs typeface="LMRNBF+Times New Roman"/>
              </a:rPr>
              <a:t>учреждений</a:t>
            </a:r>
            <a:r>
              <a:rPr spc="94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dirty="0">
                <a:solidFill>
                  <a:srgbClr val="2F2B20"/>
                </a:solidFill>
                <a:latin typeface="LMRNBF+Times New Roman"/>
                <a:cs typeface="LMRNBF+Times New Roman"/>
              </a:rPr>
              <a:t>–</a:t>
            </a:r>
            <a:r>
              <a:rPr spc="108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dirty="0">
                <a:solidFill>
                  <a:srgbClr val="2F2B20"/>
                </a:solidFill>
                <a:latin typeface="LMRNBF+Times New Roman"/>
                <a:cs typeface="LMRNBF+Times New Roman"/>
              </a:rPr>
              <a:t>организовать</a:t>
            </a:r>
            <a:r>
              <a:rPr spc="95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dirty="0" err="1">
                <a:solidFill>
                  <a:srgbClr val="2F2B20"/>
                </a:solidFill>
                <a:latin typeface="LMRNBF+Times New Roman"/>
                <a:cs typeface="LMRNBF+Times New Roman"/>
              </a:rPr>
              <a:t>профилактическую</a:t>
            </a:r>
            <a:r>
              <a:rPr spc="111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dirty="0" err="1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работу</a:t>
            </a:r>
            <a:r>
              <a:rPr lang="ru-RU" dirty="0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dirty="0" err="1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так</a:t>
            </a:r>
            <a:r>
              <a:rPr dirty="0">
                <a:solidFill>
                  <a:srgbClr val="2F2B20"/>
                </a:solidFill>
                <a:latin typeface="LMRNBF+Times New Roman"/>
                <a:cs typeface="LMRNBF+Times New Roman"/>
              </a:rPr>
              <a:t>,</a:t>
            </a:r>
            <a:r>
              <a:rPr spc="273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dirty="0">
                <a:solidFill>
                  <a:srgbClr val="2F2B20"/>
                </a:solidFill>
                <a:latin typeface="LMRNBF+Times New Roman"/>
                <a:cs typeface="LMRNBF+Times New Roman"/>
              </a:rPr>
              <a:t>чтобы</a:t>
            </a:r>
            <a:r>
              <a:rPr spc="279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dirty="0">
                <a:solidFill>
                  <a:srgbClr val="2F2B20"/>
                </a:solidFill>
                <a:latin typeface="LMRNBF+Times New Roman"/>
                <a:cs typeface="LMRNBF+Times New Roman"/>
              </a:rPr>
              <a:t>знания,</a:t>
            </a:r>
            <a:r>
              <a:rPr spc="282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dirty="0">
                <a:solidFill>
                  <a:srgbClr val="2F2B20"/>
                </a:solidFill>
                <a:latin typeface="LMRNBF+Times New Roman"/>
                <a:cs typeface="LMRNBF+Times New Roman"/>
              </a:rPr>
              <a:t>полученные</a:t>
            </a:r>
            <a:r>
              <a:rPr spc="283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dirty="0">
                <a:solidFill>
                  <a:srgbClr val="2F2B20"/>
                </a:solidFill>
                <a:latin typeface="LMRNBF+Times New Roman"/>
                <a:cs typeface="LMRNBF+Times New Roman"/>
              </a:rPr>
              <a:t>в</a:t>
            </a:r>
            <a:r>
              <a:rPr spc="284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pc="-2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детском</a:t>
            </a:r>
            <a:r>
              <a:rPr spc="312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pc="-39" dirty="0">
                <a:solidFill>
                  <a:srgbClr val="2F2B20"/>
                </a:solidFill>
                <a:latin typeface="LMRNBF+Times New Roman"/>
                <a:cs typeface="LMRNBF+Times New Roman"/>
              </a:rPr>
              <a:t>саду,</a:t>
            </a:r>
            <a:r>
              <a:rPr spc="326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dirty="0">
                <a:solidFill>
                  <a:srgbClr val="2F2B20"/>
                </a:solidFill>
                <a:latin typeface="LMRNBF+Times New Roman"/>
                <a:cs typeface="LMRNBF+Times New Roman"/>
              </a:rPr>
              <a:t>стали</a:t>
            </a:r>
            <a:r>
              <a:rPr spc="269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dirty="0" err="1">
                <a:solidFill>
                  <a:srgbClr val="2F2B20"/>
                </a:solidFill>
                <a:latin typeface="LMRNBF+Times New Roman"/>
                <a:cs typeface="LMRNBF+Times New Roman"/>
              </a:rPr>
              <a:t>прочными</a:t>
            </a:r>
            <a:r>
              <a:rPr spc="289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dirty="0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и</a:t>
            </a:r>
            <a:r>
              <a:rPr lang="ru-RU" dirty="0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pc="-22" dirty="0" err="1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могли</a:t>
            </a:r>
            <a:r>
              <a:rPr spc="647" dirty="0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dirty="0">
                <a:solidFill>
                  <a:srgbClr val="2F2B20"/>
                </a:solidFill>
                <a:latin typeface="LMRNBF+Times New Roman"/>
                <a:cs typeface="LMRNBF+Times New Roman"/>
              </a:rPr>
              <a:t>быть</a:t>
            </a:r>
            <a:r>
              <a:rPr spc="1739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dirty="0">
                <a:solidFill>
                  <a:srgbClr val="2F2B20"/>
                </a:solidFill>
                <a:latin typeface="LMRNBF+Times New Roman"/>
                <a:cs typeface="LMRNBF+Times New Roman"/>
              </a:rPr>
              <a:t>с</a:t>
            </a:r>
            <a:r>
              <a:rPr spc="628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pc="-24" dirty="0">
                <a:solidFill>
                  <a:srgbClr val="2F2B20"/>
                </a:solidFill>
                <a:latin typeface="LMRNBF+Times New Roman"/>
                <a:cs typeface="LMRNBF+Times New Roman"/>
              </a:rPr>
              <a:t>успехом</a:t>
            </a:r>
            <a:r>
              <a:rPr spc="65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dirty="0">
                <a:solidFill>
                  <a:srgbClr val="2F2B20"/>
                </a:solidFill>
                <a:latin typeface="LMRNBF+Times New Roman"/>
                <a:cs typeface="LMRNBF+Times New Roman"/>
              </a:rPr>
              <a:t>применены,</a:t>
            </a:r>
            <a:r>
              <a:rPr spc="63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pc="-29" dirty="0">
                <a:solidFill>
                  <a:srgbClr val="2F2B20"/>
                </a:solidFill>
                <a:latin typeface="LMRNBF+Times New Roman"/>
                <a:cs typeface="LMRNBF+Times New Roman"/>
              </a:rPr>
              <a:t>будущими</a:t>
            </a:r>
            <a:r>
              <a:rPr spc="661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pc="-14" dirty="0">
                <a:solidFill>
                  <a:srgbClr val="2F2B20"/>
                </a:solidFill>
                <a:latin typeface="LMRNBF+Times New Roman"/>
                <a:cs typeface="LMRNBF+Times New Roman"/>
              </a:rPr>
              <a:t>школьниками</a:t>
            </a:r>
            <a:r>
              <a:rPr dirty="0">
                <a:solidFill>
                  <a:srgbClr val="2F2B20"/>
                </a:solidFill>
                <a:latin typeface="DTFDKM+Times New Roman"/>
                <a:cs typeface="DTFDKM+Times New Roman"/>
              </a:rPr>
              <a:t>.</a:t>
            </a:r>
            <a:r>
              <a:rPr spc="632" dirty="0">
                <a:solidFill>
                  <a:srgbClr val="2F2B20"/>
                </a:solidFill>
                <a:latin typeface="DTFDKM+Times New Roman"/>
                <a:cs typeface="DTFDKM+Times New Roman"/>
              </a:rPr>
              <a:t> </a:t>
            </a:r>
            <a:r>
              <a:rPr dirty="0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У</a:t>
            </a:r>
            <a:r>
              <a:rPr lang="ru-RU" dirty="0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dirty="0" err="1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детей</a:t>
            </a:r>
            <a:r>
              <a:rPr spc="2602" dirty="0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pc="-18" dirty="0">
                <a:solidFill>
                  <a:srgbClr val="2F2B20"/>
                </a:solidFill>
                <a:latin typeface="LMRNBF+Times New Roman"/>
                <a:cs typeface="LMRNBF+Times New Roman"/>
              </a:rPr>
              <a:t>дошкольного</a:t>
            </a:r>
            <a:r>
              <a:rPr spc="2637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dirty="0">
                <a:solidFill>
                  <a:srgbClr val="2F2B20"/>
                </a:solidFill>
                <a:latin typeface="LMRNBF+Times New Roman"/>
                <a:cs typeface="LMRNBF+Times New Roman"/>
              </a:rPr>
              <a:t>возраста</a:t>
            </a:r>
            <a:r>
              <a:rPr spc="2596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pc="-1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отсутствует</a:t>
            </a:r>
            <a:r>
              <a:rPr spc="2626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pc="26" dirty="0" err="1">
                <a:solidFill>
                  <a:srgbClr val="2F2B20"/>
                </a:solidFill>
                <a:latin typeface="LMRNBF+Times New Roman"/>
                <a:cs typeface="LMRNBF+Times New Roman"/>
              </a:rPr>
              <a:t>та</a:t>
            </a:r>
            <a:r>
              <a:rPr spc="2585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dirty="0" err="1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защитная</a:t>
            </a:r>
            <a:r>
              <a:rPr lang="ru-RU" dirty="0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dirty="0" err="1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психологическая</a:t>
            </a:r>
            <a:r>
              <a:rPr spc="1504" dirty="0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dirty="0">
                <a:solidFill>
                  <a:srgbClr val="2F2B20"/>
                </a:solidFill>
                <a:latin typeface="LMRNBF+Times New Roman"/>
                <a:cs typeface="LMRNBF+Times New Roman"/>
              </a:rPr>
              <a:t>реакция</a:t>
            </a:r>
            <a:r>
              <a:rPr spc="1504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dirty="0">
                <a:solidFill>
                  <a:srgbClr val="2F2B20"/>
                </a:solidFill>
                <a:latin typeface="LMRNBF+Times New Roman"/>
                <a:cs typeface="LMRNBF+Times New Roman"/>
              </a:rPr>
              <a:t>на</a:t>
            </a:r>
            <a:r>
              <a:rPr spc="1495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dirty="0">
                <a:solidFill>
                  <a:srgbClr val="2F2B20"/>
                </a:solidFill>
                <a:latin typeface="LMRNBF+Times New Roman"/>
                <a:cs typeface="LMRNBF+Times New Roman"/>
              </a:rPr>
              <a:t>дорожную</a:t>
            </a:r>
            <a:r>
              <a:rPr spc="1508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pc="-17" dirty="0">
                <a:solidFill>
                  <a:srgbClr val="2F2B20"/>
                </a:solidFill>
                <a:latin typeface="LMRNBF+Times New Roman"/>
                <a:cs typeface="LMRNBF+Times New Roman"/>
              </a:rPr>
              <a:t>обстановку,</a:t>
            </a:r>
            <a:r>
              <a:rPr spc="1519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pc="-28" dirty="0" err="1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которая</a:t>
            </a:r>
            <a:r>
              <a:rPr lang="ru-RU" spc="-28" dirty="0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dirty="0" err="1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свойственна</a:t>
            </a:r>
            <a:r>
              <a:rPr spc="272" dirty="0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dirty="0">
                <a:solidFill>
                  <a:srgbClr val="2F2B20"/>
                </a:solidFill>
                <a:latin typeface="LMRNBF+Times New Roman"/>
                <a:cs typeface="LMRNBF+Times New Roman"/>
              </a:rPr>
              <a:t>взрослым</a:t>
            </a:r>
            <a:r>
              <a:rPr dirty="0">
                <a:solidFill>
                  <a:srgbClr val="2F2B20"/>
                </a:solidFill>
                <a:latin typeface="DTFDKM+Times New Roman"/>
                <a:cs typeface="DTFDKM+Times New Roman"/>
              </a:rPr>
              <a:t>.</a:t>
            </a:r>
            <a:r>
              <a:rPr spc="275" dirty="0">
                <a:solidFill>
                  <a:srgbClr val="2F2B20"/>
                </a:solidFill>
                <a:latin typeface="DTFDKM+Times New Roman"/>
                <a:cs typeface="DTFDKM+Times New Roman"/>
              </a:rPr>
              <a:t> </a:t>
            </a:r>
            <a:r>
              <a:rPr dirty="0" err="1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Известно</a:t>
            </a:r>
            <a:r>
              <a:rPr dirty="0">
                <a:solidFill>
                  <a:srgbClr val="2F2B20"/>
                </a:solidFill>
                <a:latin typeface="LMRNBF+Times New Roman"/>
                <a:cs typeface="LMRNBF+Times New Roman"/>
              </a:rPr>
              <a:t>,</a:t>
            </a:r>
            <a:r>
              <a:rPr spc="846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pc="-16" dirty="0">
                <a:solidFill>
                  <a:srgbClr val="2F2B20"/>
                </a:solidFill>
                <a:latin typeface="LMRNBF+Times New Roman"/>
                <a:cs typeface="LMRNBF+Times New Roman"/>
              </a:rPr>
              <a:t>что</a:t>
            </a:r>
            <a:r>
              <a:rPr spc="856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dirty="0">
                <a:solidFill>
                  <a:srgbClr val="2F2B20"/>
                </a:solidFill>
                <a:latin typeface="LMRNBF+Times New Roman"/>
                <a:cs typeface="LMRNBF+Times New Roman"/>
              </a:rPr>
              <a:t>привычки,</a:t>
            </a:r>
            <a:r>
              <a:rPr spc="845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dirty="0" err="1">
                <a:solidFill>
                  <a:srgbClr val="2F2B20"/>
                </a:solidFill>
                <a:latin typeface="LMRNBF+Times New Roman"/>
                <a:cs typeface="LMRNBF+Times New Roman"/>
              </a:rPr>
              <a:t>закрепленные</a:t>
            </a:r>
            <a:r>
              <a:rPr spc="86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dirty="0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в</a:t>
            </a:r>
            <a:r>
              <a:rPr lang="ru-RU" dirty="0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dirty="0" err="1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детстве</a:t>
            </a:r>
            <a:r>
              <a:rPr dirty="0">
                <a:solidFill>
                  <a:srgbClr val="2F2B20"/>
                </a:solidFill>
                <a:latin typeface="LMRNBF+Times New Roman"/>
                <a:cs typeface="LMRNBF+Times New Roman"/>
              </a:rPr>
              <a:t>,</a:t>
            </a:r>
            <a:r>
              <a:rPr spc="656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dirty="0">
                <a:solidFill>
                  <a:srgbClr val="2F2B20"/>
                </a:solidFill>
                <a:latin typeface="LMRNBF+Times New Roman"/>
                <a:cs typeface="LMRNBF+Times New Roman"/>
              </a:rPr>
              <a:t>остаются</a:t>
            </a:r>
            <a:r>
              <a:rPr spc="651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dirty="0">
                <a:solidFill>
                  <a:srgbClr val="2F2B20"/>
                </a:solidFill>
                <a:latin typeface="LMRNBF+Times New Roman"/>
                <a:cs typeface="LMRNBF+Times New Roman"/>
              </a:rPr>
              <a:t>на</a:t>
            </a:r>
            <a:r>
              <a:rPr spc="658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dirty="0">
                <a:solidFill>
                  <a:srgbClr val="2F2B20"/>
                </a:solidFill>
                <a:latin typeface="LMRNBF+Times New Roman"/>
                <a:cs typeface="LMRNBF+Times New Roman"/>
              </a:rPr>
              <a:t>всю</a:t>
            </a:r>
            <a:r>
              <a:rPr spc="671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dirty="0">
                <a:solidFill>
                  <a:srgbClr val="2F2B20"/>
                </a:solidFill>
                <a:latin typeface="LMRNBF+Times New Roman"/>
                <a:cs typeface="LMRNBF+Times New Roman"/>
              </a:rPr>
              <a:t>жизнь</a:t>
            </a:r>
            <a:r>
              <a:rPr spc="647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dirty="0">
                <a:solidFill>
                  <a:srgbClr val="2F2B20"/>
                </a:solidFill>
                <a:latin typeface="LMRNBF+Times New Roman"/>
                <a:cs typeface="LMRNBF+Times New Roman"/>
              </a:rPr>
              <a:t>и</a:t>
            </a:r>
            <a:r>
              <a:rPr spc="662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dirty="0">
                <a:solidFill>
                  <a:srgbClr val="2F2B20"/>
                </a:solidFill>
                <a:latin typeface="LMRNBF+Times New Roman"/>
                <a:cs typeface="LMRNBF+Times New Roman"/>
              </a:rPr>
              <a:t>усвоенные</a:t>
            </a:r>
            <a:r>
              <a:rPr spc="65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dirty="0">
                <a:solidFill>
                  <a:srgbClr val="2F2B20"/>
                </a:solidFill>
                <a:latin typeface="LMRNBF+Times New Roman"/>
                <a:cs typeface="LMRNBF+Times New Roman"/>
              </a:rPr>
              <a:t>в</a:t>
            </a:r>
            <a:r>
              <a:rPr spc="656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pc="-15" dirty="0" err="1">
                <a:solidFill>
                  <a:srgbClr val="2F2B20"/>
                </a:solidFill>
                <a:latin typeface="LMRNBF+Times New Roman"/>
                <a:cs typeface="LMRNBF+Times New Roman"/>
              </a:rPr>
              <a:t>этом</a:t>
            </a:r>
            <a:r>
              <a:rPr spc="677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dirty="0" err="1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возрасте</a:t>
            </a:r>
            <a:r>
              <a:rPr dirty="0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,</a:t>
            </a:r>
            <a:r>
              <a:rPr lang="ru-RU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dirty="0" err="1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впоследствии</a:t>
            </a:r>
            <a:r>
              <a:rPr spc="611" dirty="0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dirty="0">
                <a:solidFill>
                  <a:srgbClr val="2F2B20"/>
                </a:solidFill>
                <a:latin typeface="LMRNBF+Times New Roman"/>
                <a:cs typeface="LMRNBF+Times New Roman"/>
              </a:rPr>
              <a:t>становятся</a:t>
            </a:r>
            <a:r>
              <a:rPr spc="586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dirty="0">
                <a:solidFill>
                  <a:srgbClr val="2F2B20"/>
                </a:solidFill>
                <a:latin typeface="LMRNBF+Times New Roman"/>
                <a:cs typeface="LMRNBF+Times New Roman"/>
              </a:rPr>
              <a:t>нормой</a:t>
            </a:r>
            <a:r>
              <a:rPr spc="612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dirty="0">
                <a:solidFill>
                  <a:srgbClr val="2F2B20"/>
                </a:solidFill>
                <a:latin typeface="LMRNBF+Times New Roman"/>
                <a:cs typeface="LMRNBF+Times New Roman"/>
              </a:rPr>
              <a:t>поведения,</a:t>
            </a:r>
            <a:r>
              <a:rPr spc="617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dirty="0">
                <a:solidFill>
                  <a:srgbClr val="2F2B20"/>
                </a:solidFill>
                <a:latin typeface="LMRNBF+Times New Roman"/>
                <a:cs typeface="LMRNBF+Times New Roman"/>
              </a:rPr>
              <a:t>а</a:t>
            </a:r>
            <a:r>
              <a:rPr spc="604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dirty="0">
                <a:solidFill>
                  <a:srgbClr val="2F2B20"/>
                </a:solidFill>
                <a:latin typeface="LMRNBF+Times New Roman"/>
                <a:cs typeface="LMRNBF+Times New Roman"/>
              </a:rPr>
              <a:t>их</a:t>
            </a:r>
            <a:r>
              <a:rPr spc="59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pc="-16" dirty="0" err="1">
                <a:solidFill>
                  <a:srgbClr val="2F2B20"/>
                </a:solidFill>
                <a:latin typeface="LMRNBF+Times New Roman"/>
                <a:cs typeface="LMRNBF+Times New Roman"/>
              </a:rPr>
              <a:t>соблюдение</a:t>
            </a:r>
            <a:r>
              <a:rPr spc="611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dirty="0" err="1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потребностью</a:t>
            </a:r>
            <a:r>
              <a:rPr spc="-18" dirty="0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dirty="0" err="1">
                <a:solidFill>
                  <a:srgbClr val="2F2B20"/>
                </a:solidFill>
                <a:latin typeface="LMRNBF+Times New Roman"/>
                <a:cs typeface="LMRNBF+Times New Roman"/>
              </a:rPr>
              <a:t>человека</a:t>
            </a:r>
            <a:r>
              <a:rPr dirty="0" smtClean="0">
                <a:solidFill>
                  <a:srgbClr val="2F2B20"/>
                </a:solidFill>
                <a:latin typeface="DTFDKM+Times New Roman"/>
                <a:cs typeface="DTFDKM+Times New Roman"/>
              </a:rPr>
              <a:t>.</a:t>
            </a:r>
            <a:r>
              <a:rPr lang="ru-RU" spc="-22" dirty="0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 Однако</a:t>
            </a:r>
            <a:r>
              <a:rPr lang="ru-RU" spc="11" dirty="0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lang="ru-RU" dirty="0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до сих пор </a:t>
            </a:r>
            <a:r>
              <a:rPr lang="ru-RU" spc="15" dirty="0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остается</a:t>
            </a:r>
            <a:r>
              <a:rPr lang="ru-RU" spc="-23" dirty="0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lang="ru-RU" dirty="0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актуальным</a:t>
            </a:r>
            <a:r>
              <a:rPr lang="ru-RU" spc="28" dirty="0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lang="ru-RU" dirty="0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поиск эффективных стратегий и</a:t>
            </a:r>
            <a:r>
              <a:rPr lang="ru-RU" spc="15" dirty="0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lang="ru-RU" dirty="0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технологий формирования</a:t>
            </a:r>
            <a:r>
              <a:rPr lang="ru-RU" spc="-13" dirty="0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lang="ru-RU" spc="15" dirty="0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основ</a:t>
            </a:r>
            <a:r>
              <a:rPr lang="ru-RU" spc="-12" dirty="0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lang="ru-RU" spc="-28" dirty="0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культуры </a:t>
            </a:r>
            <a:r>
              <a:rPr lang="ru-RU" dirty="0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безопасности</a:t>
            </a:r>
            <a:r>
              <a:rPr lang="ru-RU" spc="-16" dirty="0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lang="ru-RU" dirty="0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по правилам дорожного движения</a:t>
            </a:r>
            <a:endParaRPr dirty="0">
              <a:solidFill>
                <a:srgbClr val="2F2B20"/>
              </a:solidFill>
              <a:latin typeface="DTFDKM+Times New Roman"/>
              <a:cs typeface="DTFDKM+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44422" y="4570485"/>
            <a:ext cx="6742894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21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.</a:t>
            </a:r>
            <a:endParaRPr sz="2000" dirty="0">
              <a:solidFill>
                <a:srgbClr val="2F2B20"/>
              </a:solidFill>
              <a:latin typeface="LMRNBF+Times New Roman"/>
              <a:cs typeface="LMRNBF+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esktop\ВОСПИТАТЕЛЬ ГОДА - 2021\ПДД ВАЖНО\ПДД ВАЖНО\IMG-20210210-WA011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74" r="27666"/>
          <a:stretch/>
        </p:blipFill>
        <p:spPr bwMode="auto">
          <a:xfrm>
            <a:off x="251520" y="260648"/>
            <a:ext cx="5256584" cy="30243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Admin\Desktop\ВОСПИТАТЕЛЬ ГОДА - 2021\ПДД ВАЖНО\ПДД ВАЖНО\IMG-20210210-WA012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01" r="7889"/>
          <a:stretch/>
        </p:blipFill>
        <p:spPr bwMode="auto">
          <a:xfrm>
            <a:off x="3347864" y="3356992"/>
            <a:ext cx="5472608" cy="35010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\Desktop\ВОСПИТАТЕЛЬ ГОДА - 2021\ПДД ВАЖНО\ПДД ВАЖНО\IMG_503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13" t="6845" b="11392"/>
          <a:stretch/>
        </p:blipFill>
        <p:spPr bwMode="auto">
          <a:xfrm>
            <a:off x="1691680" y="332656"/>
            <a:ext cx="5472608" cy="45110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5508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\Desktop\ВОСПИТАТЕЛЬ ГОДА - 2021\ПДД\20190227_11262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9" t="35675" r="17793" b="18766"/>
          <a:stretch/>
        </p:blipFill>
        <p:spPr bwMode="auto">
          <a:xfrm>
            <a:off x="323528" y="260648"/>
            <a:ext cx="8424936" cy="48965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268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\Desktop\ВОСПИТАТЕЛЬ ГОДА - 2021\ПДД\20190815_11123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71" t="25532" r="4613" b="2501"/>
          <a:stretch/>
        </p:blipFill>
        <p:spPr bwMode="auto">
          <a:xfrm>
            <a:off x="179512" y="620688"/>
            <a:ext cx="4104456" cy="33843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Admin\Desktop\ВОСПИТАТЕЛЬ ГОДА - 2021\ПДД\20190815_11140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5" t="4884" r="4660" b="10221"/>
          <a:stretch/>
        </p:blipFill>
        <p:spPr bwMode="auto">
          <a:xfrm>
            <a:off x="4427984" y="692696"/>
            <a:ext cx="4392488" cy="32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859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999134" y="165522"/>
            <a:ext cx="6966049" cy="346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57"/>
              </a:lnSpc>
              <a:spcBef>
                <a:spcPts val="0"/>
              </a:spcBef>
              <a:spcAft>
                <a:spcPts val="0"/>
              </a:spcAft>
            </a:pPr>
            <a:r>
              <a:rPr sz="2400" b="1" spc="-97" dirty="0">
                <a:solidFill>
                  <a:srgbClr val="FF0000"/>
                </a:solidFill>
                <a:latin typeface="EUAVOO+Times New Roman Bold"/>
                <a:cs typeface="EUAVOO+Times New Roman Bold"/>
              </a:rPr>
              <a:t>Развивающая</a:t>
            </a:r>
            <a:r>
              <a:rPr sz="2400" b="1" spc="-119" dirty="0">
                <a:solidFill>
                  <a:srgbClr val="FF0000"/>
                </a:solidFill>
                <a:latin typeface="EUAVOO+Times New Roman Bold"/>
                <a:cs typeface="EUAVOO+Times New Roman Bold"/>
              </a:rPr>
              <a:t> </a:t>
            </a:r>
            <a:r>
              <a:rPr sz="2400" b="1" spc="-102" dirty="0">
                <a:solidFill>
                  <a:srgbClr val="FF0000"/>
                </a:solidFill>
                <a:latin typeface="EUAVOO+Times New Roman Bold"/>
                <a:cs typeface="EUAVOO+Times New Roman Bold"/>
              </a:rPr>
              <a:t>предметно</a:t>
            </a:r>
            <a:r>
              <a:rPr sz="2400" b="1" spc="-114" dirty="0">
                <a:solidFill>
                  <a:srgbClr val="FF0000"/>
                </a:solidFill>
                <a:latin typeface="EUAVOO+Times New Roman Bold"/>
                <a:cs typeface="EUAVOO+Times New Roman Bold"/>
              </a:rPr>
              <a:t> </a:t>
            </a:r>
            <a:r>
              <a:rPr sz="2400" b="1" dirty="0">
                <a:solidFill>
                  <a:srgbClr val="FF0000"/>
                </a:solidFill>
                <a:latin typeface="EUAVOO+Times New Roman Bold"/>
                <a:cs typeface="EUAVOO+Times New Roman Bold"/>
              </a:rPr>
              <a:t>–</a:t>
            </a:r>
            <a:r>
              <a:rPr sz="2400" b="1" spc="-202" dirty="0">
                <a:solidFill>
                  <a:srgbClr val="FF0000"/>
                </a:solidFill>
                <a:latin typeface="EUAVOO+Times New Roman Bold"/>
                <a:cs typeface="EUAVOO+Times New Roman Bold"/>
              </a:rPr>
              <a:t> </a:t>
            </a:r>
            <a:r>
              <a:rPr sz="2400" b="1" spc="-95" dirty="0">
                <a:solidFill>
                  <a:srgbClr val="FF0000"/>
                </a:solidFill>
                <a:latin typeface="EUAVOO+Times New Roman Bold"/>
                <a:cs typeface="EUAVOO+Times New Roman Bold"/>
              </a:rPr>
              <a:t>пространственная</a:t>
            </a:r>
            <a:r>
              <a:rPr sz="2400" b="1" spc="-123" dirty="0">
                <a:solidFill>
                  <a:srgbClr val="FF0000"/>
                </a:solidFill>
                <a:latin typeface="EUAVOO+Times New Roman Bold"/>
                <a:cs typeface="EUAVOO+Times New Roman Bold"/>
              </a:rPr>
              <a:t> </a:t>
            </a:r>
            <a:r>
              <a:rPr sz="2400" b="1" spc="-104" dirty="0">
                <a:solidFill>
                  <a:srgbClr val="FF0000"/>
                </a:solidFill>
                <a:latin typeface="EUAVOO+Times New Roman Bold"/>
                <a:cs typeface="EUAVOO+Times New Roman Bold"/>
              </a:rPr>
              <a:t>среда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85267" y="829065"/>
            <a:ext cx="8153687" cy="21492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0499" marR="0">
              <a:lnSpc>
                <a:spcPts val="2221"/>
              </a:lnSpc>
              <a:spcBef>
                <a:spcPts val="0"/>
              </a:spcBef>
              <a:spcAft>
                <a:spcPts val="0"/>
              </a:spcAft>
            </a:pPr>
            <a:r>
              <a:rPr sz="2000" spc="1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Особое</a:t>
            </a:r>
            <a:r>
              <a:rPr sz="2000" spc="-41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00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внимание</a:t>
            </a:r>
            <a:r>
              <a:rPr sz="2000" spc="22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000" spc="-11" dirty="0">
                <a:solidFill>
                  <a:srgbClr val="2F2B20"/>
                </a:solidFill>
                <a:latin typeface="LMRNBF+Times New Roman"/>
                <a:cs typeface="LMRNBF+Times New Roman"/>
              </a:rPr>
              <a:t>уделяется</a:t>
            </a:r>
            <a:r>
              <a:rPr sz="200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организации</a:t>
            </a:r>
            <a:r>
              <a:rPr sz="2000" spc="1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00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предметно</a:t>
            </a:r>
            <a:r>
              <a:rPr sz="2000" dirty="0">
                <a:solidFill>
                  <a:srgbClr val="2F2B20"/>
                </a:solidFill>
                <a:latin typeface="DTFDKM+Times New Roman"/>
                <a:cs typeface="DTFDKM+Times New Roman"/>
              </a:rPr>
              <a:t>-</a:t>
            </a:r>
            <a:r>
              <a:rPr sz="200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пространственной</a:t>
            </a:r>
          </a:p>
          <a:p>
            <a:pPr marL="0" marR="0">
              <a:lnSpc>
                <a:spcPts val="2219"/>
              </a:lnSpc>
              <a:spcBef>
                <a:spcPts val="180"/>
              </a:spcBef>
              <a:spcAft>
                <a:spcPts val="0"/>
              </a:spcAft>
            </a:pPr>
            <a:r>
              <a:rPr sz="200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среды,</a:t>
            </a:r>
            <a:r>
              <a:rPr sz="2000" spc="-16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00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с целью</a:t>
            </a:r>
            <a:r>
              <a:rPr sz="2000" spc="1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00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обеспечения максимальной реализации</a:t>
            </a:r>
            <a:r>
              <a:rPr sz="2000" spc="19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00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образовательного</a:t>
            </a:r>
          </a:p>
          <a:p>
            <a:pPr marL="0" marR="0">
              <a:lnSpc>
                <a:spcPts val="2219"/>
              </a:lnSpc>
              <a:spcBef>
                <a:spcPts val="180"/>
              </a:spcBef>
              <a:spcAft>
                <a:spcPts val="0"/>
              </a:spcAft>
            </a:pPr>
            <a:r>
              <a:rPr sz="2000" spc="11" dirty="0">
                <a:solidFill>
                  <a:srgbClr val="2F2B20"/>
                </a:solidFill>
                <a:latin typeface="LMRNBF+Times New Roman"/>
                <a:cs typeface="LMRNBF+Times New Roman"/>
              </a:rPr>
              <a:t>процесса</a:t>
            </a:r>
            <a:r>
              <a:rPr sz="200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по </a:t>
            </a:r>
            <a:r>
              <a:rPr sz="2000" spc="-11" dirty="0">
                <a:solidFill>
                  <a:srgbClr val="2F2B20"/>
                </a:solidFill>
                <a:latin typeface="LMRNBF+Times New Roman"/>
                <a:cs typeface="LMRNBF+Times New Roman"/>
              </a:rPr>
              <a:t>обучению</a:t>
            </a:r>
            <a:r>
              <a:rPr sz="2000" spc="14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00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детей</a:t>
            </a:r>
            <a:r>
              <a:rPr sz="2000" spc="-14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00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правилам дорожного движения,</a:t>
            </a:r>
          </a:p>
          <a:p>
            <a:pPr marL="0" marR="0">
              <a:lnSpc>
                <a:spcPts val="2219"/>
              </a:lnSpc>
              <a:spcBef>
                <a:spcPts val="180"/>
              </a:spcBef>
              <a:spcAft>
                <a:spcPts val="0"/>
              </a:spcAft>
            </a:pPr>
            <a:r>
              <a:rPr sz="200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возможности</a:t>
            </a:r>
            <a:r>
              <a:rPr sz="2000" spc="-23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00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общения и совместной</a:t>
            </a:r>
            <a:r>
              <a:rPr sz="2000" spc="-13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00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деятельности </a:t>
            </a:r>
            <a:r>
              <a:rPr sz="2000" spc="-19" dirty="0">
                <a:solidFill>
                  <a:srgbClr val="2F2B20"/>
                </a:solidFill>
                <a:latin typeface="LMRNBF+Times New Roman"/>
                <a:cs typeface="LMRNBF+Times New Roman"/>
              </a:rPr>
              <a:t>дошкольников</a:t>
            </a:r>
            <a:r>
              <a:rPr sz="200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со</a:t>
            </a:r>
          </a:p>
          <a:p>
            <a:pPr marL="0" marR="0">
              <a:lnSpc>
                <a:spcPts val="2219"/>
              </a:lnSpc>
              <a:spcBef>
                <a:spcPts val="180"/>
              </a:spcBef>
              <a:spcAft>
                <a:spcPts val="0"/>
              </a:spcAft>
            </a:pPr>
            <a:r>
              <a:rPr sz="200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сверстниками</a:t>
            </a:r>
            <a:r>
              <a:rPr sz="2000" spc="16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00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и взрослыми</a:t>
            </a:r>
            <a:r>
              <a:rPr sz="2000" spc="-16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00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по </a:t>
            </a:r>
            <a:r>
              <a:rPr sz="2000" spc="12" dirty="0">
                <a:solidFill>
                  <a:srgbClr val="2F2B20"/>
                </a:solidFill>
                <a:latin typeface="LMRNBF+Times New Roman"/>
                <a:cs typeface="LMRNBF+Times New Roman"/>
              </a:rPr>
              <a:t>вопросам</a:t>
            </a:r>
            <a:r>
              <a:rPr sz="2000" spc="-28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00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профилактики </a:t>
            </a:r>
            <a:r>
              <a:rPr sz="2000" spc="-16" dirty="0">
                <a:solidFill>
                  <a:srgbClr val="2F2B20"/>
                </a:solidFill>
                <a:latin typeface="LMRNBF+Times New Roman"/>
                <a:cs typeface="LMRNBF+Times New Roman"/>
              </a:rPr>
              <a:t>детского</a:t>
            </a:r>
            <a:r>
              <a:rPr sz="2000" spc="36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00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дорожно</a:t>
            </a:r>
          </a:p>
          <a:p>
            <a:pPr marL="0" marR="0">
              <a:lnSpc>
                <a:spcPts val="2221"/>
              </a:lnSpc>
              <a:spcBef>
                <a:spcPts val="180"/>
              </a:spcBef>
              <a:spcAft>
                <a:spcPts val="0"/>
              </a:spcAft>
            </a:pPr>
            <a:r>
              <a:rPr sz="200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– транспортного травматизма.</a:t>
            </a:r>
            <a:r>
              <a:rPr sz="2000" spc="478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00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Развивающая</a:t>
            </a:r>
            <a:r>
              <a:rPr sz="2000" spc="-18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00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пространственная среда</a:t>
            </a:r>
          </a:p>
          <a:p>
            <a:pPr marL="0" marR="0">
              <a:lnSpc>
                <a:spcPts val="2219"/>
              </a:lnSpc>
              <a:spcBef>
                <a:spcPts val="180"/>
              </a:spcBef>
              <a:spcAft>
                <a:spcPts val="0"/>
              </a:spcAft>
            </a:pPr>
            <a:r>
              <a:rPr sz="200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соответствует</a:t>
            </a:r>
            <a:r>
              <a:rPr sz="2000" spc="-12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00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всем </a:t>
            </a:r>
            <a:r>
              <a:rPr sz="2000" spc="1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основным</a:t>
            </a:r>
            <a:r>
              <a:rPr sz="2000" spc="-16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00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требованиям</a:t>
            </a:r>
            <a:r>
              <a:rPr sz="2000" spc="-14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00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ФГОС.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ownloads\16133849399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04736"/>
            <a:ext cx="9108504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610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rcRect/>
            <a:stretch>
              <a:fillRect r="-7914"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45320" y="188640"/>
            <a:ext cx="6408712" cy="5554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71169" marR="0">
              <a:lnSpc>
                <a:spcPts val="4879"/>
              </a:lnSpc>
              <a:spcBef>
                <a:spcPts val="0"/>
              </a:spcBef>
              <a:spcAft>
                <a:spcPts val="0"/>
              </a:spcAft>
            </a:pPr>
            <a:r>
              <a:rPr sz="2800" b="1" spc="-117" dirty="0" smtClean="0">
                <a:solidFill>
                  <a:srgbClr val="FF0000"/>
                </a:solidFill>
                <a:latin typeface="EUAVOO+Times New Roman Bold"/>
                <a:cs typeface="EUAVOO+Times New Roman Bold"/>
              </a:rPr>
              <a:t>СОЗДАНИЕ</a:t>
            </a:r>
            <a:r>
              <a:rPr lang="ru-RU" sz="2800" b="1" spc="-117" dirty="0" smtClean="0">
                <a:solidFill>
                  <a:srgbClr val="FF0000"/>
                </a:solidFill>
                <a:latin typeface="EUAVOO+Times New Roman Bold"/>
                <a:cs typeface="EUAVOO+Times New Roman Bold"/>
              </a:rPr>
              <a:t> </a:t>
            </a:r>
            <a:r>
              <a:rPr sz="2800" b="1" spc="-103" dirty="0" smtClean="0">
                <a:solidFill>
                  <a:srgbClr val="FF0000"/>
                </a:solidFill>
                <a:latin typeface="EUAVOO+Times New Roman Bold"/>
                <a:cs typeface="EUAVOO+Times New Roman Bold"/>
              </a:rPr>
              <a:t>ЛЭПБУКА</a:t>
            </a:r>
            <a:r>
              <a:rPr sz="2800" b="1" spc="-131" dirty="0" smtClean="0">
                <a:solidFill>
                  <a:srgbClr val="FF0000"/>
                </a:solidFill>
                <a:latin typeface="EUAVOO+Times New Roman Bold"/>
                <a:cs typeface="EUAVOO+Times New Roman Bold"/>
              </a:rPr>
              <a:t> </a:t>
            </a:r>
            <a:r>
              <a:rPr sz="2800" b="1" spc="-97" dirty="0">
                <a:solidFill>
                  <a:srgbClr val="FF0000"/>
                </a:solidFill>
                <a:latin typeface="EUAVOO+Times New Roman Bold"/>
                <a:cs typeface="EUAVOO+Times New Roman Bold"/>
              </a:rPr>
              <a:t>ПО</a:t>
            </a:r>
            <a:r>
              <a:rPr sz="2800" b="1" spc="-91" dirty="0">
                <a:solidFill>
                  <a:srgbClr val="FF0000"/>
                </a:solidFill>
                <a:latin typeface="EUAVOO+Times New Roman Bold"/>
                <a:cs typeface="EUAVOO+Times New Roman Bold"/>
              </a:rPr>
              <a:t> </a:t>
            </a:r>
            <a:r>
              <a:rPr sz="2800" b="1" spc="-98" dirty="0">
                <a:solidFill>
                  <a:srgbClr val="FF0000"/>
                </a:solidFill>
                <a:latin typeface="EUAVOO+Times New Roman Bold"/>
                <a:cs typeface="EUAVOO+Times New Roman Bold"/>
              </a:rPr>
              <a:t>ПДД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67544" y="1043732"/>
            <a:ext cx="8435205" cy="23852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092" marR="0">
              <a:lnSpc>
                <a:spcPts val="3099"/>
              </a:lnSpc>
              <a:spcBef>
                <a:spcPts val="0"/>
              </a:spcBef>
              <a:spcAft>
                <a:spcPts val="0"/>
              </a:spcAft>
            </a:pPr>
            <a:r>
              <a:rPr dirty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Дидактиче</a:t>
            </a:r>
            <a:r>
              <a:rPr spc="-636" dirty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pc="-29" dirty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ское</a:t>
            </a:r>
            <a:r>
              <a:rPr spc="60" dirty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pc="12" dirty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пособие</a:t>
            </a:r>
            <a:r>
              <a:rPr spc="-26" dirty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pc="-22" dirty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лэпбук</a:t>
            </a:r>
            <a:r>
              <a:rPr spc="33" dirty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dirty="0" err="1" smtClean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Правила</a:t>
            </a:r>
            <a:r>
              <a:rPr lang="ru-RU" dirty="0" smtClean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pc="-16" dirty="0" err="1" smtClean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дорожного</a:t>
            </a:r>
            <a:r>
              <a:rPr dirty="0" smtClean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движения»</a:t>
            </a:r>
            <a:r>
              <a:rPr spc="17" dirty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pc="-14" dirty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предназначено</a:t>
            </a:r>
            <a:r>
              <a:rPr spc="11" dirty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err="1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для</a:t>
            </a:r>
            <a:r>
              <a:rPr dirty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err="1" smtClean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детей</a:t>
            </a:r>
            <a:r>
              <a:rPr lang="ru-RU" dirty="0" smtClean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pc="-17" dirty="0" err="1" smtClean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среднего</a:t>
            </a:r>
            <a:r>
              <a:rPr spc="14" dirty="0" smtClean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и старшего </a:t>
            </a:r>
            <a:r>
              <a:rPr spc="-25" dirty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дошкольного</a:t>
            </a:r>
            <a:r>
              <a:rPr spc="33" dirty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возраста, </a:t>
            </a:r>
            <a:r>
              <a:rPr spc="17" dirty="0" err="1" smtClean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если</a:t>
            </a:r>
            <a:r>
              <a:rPr lang="ru-RU" spc="17" dirty="0" smtClean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pc="-11" dirty="0" err="1" smtClean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содержание</a:t>
            </a:r>
            <a:r>
              <a:rPr spc="24" dirty="0" smtClean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pc="-27" dirty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лепбука</a:t>
            </a:r>
            <a:r>
              <a:rPr spc="29" dirty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пополнять и</a:t>
            </a:r>
            <a:r>
              <a:rPr spc="10" dirty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pc="-10" dirty="0" err="1" smtClean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усложнять</a:t>
            </a:r>
            <a:r>
              <a:rPr spc="-10" dirty="0" smtClean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pc="-10" dirty="0" smtClean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err="1" smtClean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Данное</a:t>
            </a:r>
            <a:r>
              <a:rPr spc="-10" dirty="0" smtClean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pc="12" dirty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пособие</a:t>
            </a:r>
            <a:r>
              <a:rPr spc="-23" dirty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является</a:t>
            </a:r>
            <a:r>
              <a:rPr spc="12" dirty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pc="-15" dirty="0" err="1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средством</a:t>
            </a:r>
            <a:r>
              <a:rPr spc="12" dirty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pc="-13" dirty="0" err="1" smtClean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развивающего</a:t>
            </a:r>
            <a:r>
              <a:rPr lang="ru-RU" spc="-13" dirty="0" smtClean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pc="-14" dirty="0" err="1" smtClean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обучения</a:t>
            </a:r>
            <a:r>
              <a:rPr spc="-14" dirty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spc="21" dirty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err="1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предполагает</a:t>
            </a:r>
            <a:r>
              <a:rPr dirty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err="1" smtClean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использование</a:t>
            </a:r>
            <a:r>
              <a:rPr lang="ru-RU" dirty="0" smtClean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err="1" smtClean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современных</a:t>
            </a:r>
            <a:r>
              <a:rPr spc="10" dirty="0" smtClean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технологий:</a:t>
            </a:r>
            <a:r>
              <a:rPr spc="14" dirty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err="1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технологии</a:t>
            </a:r>
            <a:r>
              <a:rPr dirty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err="1" smtClean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организации</a:t>
            </a:r>
            <a:r>
              <a:rPr lang="ru-RU" dirty="0" smtClean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pc="-21" dirty="0" err="1" smtClean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коллективной</a:t>
            </a:r>
            <a:r>
              <a:rPr spc="52" dirty="0" smtClean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pc="-15" dirty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творче</a:t>
            </a:r>
            <a:r>
              <a:rPr spc="-642" dirty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pc="-39" dirty="0" err="1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ской</a:t>
            </a:r>
            <a:r>
              <a:rPr spc="62" dirty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err="1" smtClean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деятельности</a:t>
            </a:r>
            <a:r>
              <a:rPr dirty="0" smtClean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dirty="0" smtClean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pc="-28" dirty="0" err="1" smtClean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коммукативных</a:t>
            </a:r>
            <a:r>
              <a:rPr spc="78" dirty="0" smtClean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технологий,</a:t>
            </a:r>
            <a:r>
              <a:rPr spc="17" dirty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err="1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технологии</a:t>
            </a:r>
            <a:r>
              <a:rPr dirty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err="1" smtClean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проектной</a:t>
            </a:r>
            <a:r>
              <a:rPr lang="ru-RU" dirty="0" smtClean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err="1" smtClean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деятельности</a:t>
            </a:r>
            <a:r>
              <a:rPr dirty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spc="11" dirty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игровых технологий.</a:t>
            </a:r>
          </a:p>
        </p:txBody>
      </p:sp>
      <p:pic>
        <p:nvPicPr>
          <p:cNvPr id="10242" name="Picture 2" descr="C:\Users\Admin\Desktop\ВОСПИТАТЕЛЬ ГОДА - 2021\maxresdefau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415144"/>
            <a:ext cx="7560840" cy="31822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dmin\Desktop\161337768418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" t="14222" r="15222" b="22751"/>
          <a:stretch/>
        </p:blipFill>
        <p:spPr bwMode="auto">
          <a:xfrm>
            <a:off x="349568" y="0"/>
            <a:ext cx="8424936" cy="32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Admin\Desktop\161337768413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6" t="32000" r="22334"/>
          <a:stretch/>
        </p:blipFill>
        <p:spPr bwMode="auto">
          <a:xfrm>
            <a:off x="349568" y="2492896"/>
            <a:ext cx="8424936" cy="40873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729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52088"/>
            <a:ext cx="3960440" cy="29685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2290" name="Picture 2" descr="C:\Users\Admin\Desktop\161337768417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1"/>
          <a:stretch/>
        </p:blipFill>
        <p:spPr bwMode="auto">
          <a:xfrm>
            <a:off x="2213392" y="3429000"/>
            <a:ext cx="3960440" cy="30963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84334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7434694" cy="504056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Взаимодействие с семьями воспитанников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908720"/>
            <a:ext cx="8352928" cy="5539978"/>
          </a:xfrm>
        </p:spPr>
        <p:txBody>
          <a:bodyPr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Родители являются важными участниками образовательного процесса в обучении детей дошкольного возраста правилам дорожного движения. Для эффективности работы, мы осуществляем целенаправленное взаимодействие и стараемся приобщить родителей к работе по профилактике дорожно-транспортных происшествий с участием дошкольников. Наше общение строится на основе диалога, открытости, искренности. Единые требования воспитателя и родителей обеспечивают у детей образование прочных навыков безопасного поведения на улице.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 взаимодействии с родителями мы используем следующие формы работы:</a:t>
            </a:r>
          </a:p>
          <a:p>
            <a:pPr marL="285750" indent="-285750">
              <a:buFontTx/>
              <a:buChar char="-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родительские собрания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(вопросы, поднятые на собраниях, служат предметом обсуждения на консультациях, в индивидуальных беседах, которые позволяют педагогам установить тесный контакт с семьей, дифференцированно подойти к каждому ребенку, учитывая его интересы и особенности)</a:t>
            </a:r>
          </a:p>
          <a:p>
            <a:pPr marL="285750" indent="-285750">
              <a:buFontTx/>
              <a:buChar char="-"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онсультации, беседы</a:t>
            </a:r>
          </a:p>
          <a:p>
            <a:pPr marL="285750" indent="-285750">
              <a:buFontTx/>
              <a:buChar char="-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наглядно – информационные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(оформление буклетов с информацией о необходимости соблюдения ПДД, памятки по ПДД)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79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77851" y="150849"/>
            <a:ext cx="7547488" cy="10387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660"/>
              </a:lnSpc>
            </a:pPr>
            <a:r>
              <a:rPr sz="2000" b="1" spc="-94" dirty="0" err="1" smtClean="0">
                <a:solidFill>
                  <a:srgbClr val="FF0000"/>
                </a:solidFill>
                <a:latin typeface="EUAVOO+Times New Roman Bold"/>
                <a:cs typeface="EUAVOO+Times New Roman Bold"/>
              </a:rPr>
              <a:t>Цель</a:t>
            </a:r>
            <a:r>
              <a:rPr lang="ru-RU" sz="2000" b="1" spc="-94" dirty="0" smtClean="0">
                <a:solidFill>
                  <a:srgbClr val="FF0000"/>
                </a:solidFill>
                <a:latin typeface="EUAVOO+Times New Roman Bold"/>
                <a:cs typeface="EUAVOO+Times New Roman Bold"/>
              </a:rPr>
              <a:t>:</a:t>
            </a:r>
            <a:r>
              <a:rPr lang="ru-RU" sz="2400" b="1" spc="434" dirty="0">
                <a:solidFill>
                  <a:srgbClr val="675E47"/>
                </a:solidFill>
                <a:latin typeface="EUAVOO+Times New Roman Bold"/>
                <a:cs typeface="EUAVOO+Times New Roman Bold"/>
              </a:rPr>
              <a:t> </a:t>
            </a:r>
            <a:r>
              <a:rPr sz="2000" spc="-92" dirty="0" err="1" smtClean="0">
                <a:solidFill>
                  <a:srgbClr val="675E47"/>
                </a:solidFill>
                <a:latin typeface="LMRNBF+Times New Roman"/>
                <a:cs typeface="LMRNBF+Times New Roman"/>
              </a:rPr>
              <a:t>формировани</a:t>
            </a:r>
            <a:r>
              <a:rPr lang="ru-RU" sz="2000" spc="-92" dirty="0" smtClean="0">
                <a:solidFill>
                  <a:srgbClr val="675E47"/>
                </a:solidFill>
                <a:latin typeface="LMRNBF+Times New Roman"/>
                <a:cs typeface="LMRNBF+Times New Roman"/>
              </a:rPr>
              <a:t>е</a:t>
            </a:r>
            <a:r>
              <a:rPr sz="2000" spc="-220" dirty="0" smtClean="0">
                <a:solidFill>
                  <a:srgbClr val="675E47"/>
                </a:solidFill>
                <a:latin typeface="LMRNBF+Times New Roman"/>
                <a:cs typeface="LMRNBF+Times New Roman"/>
              </a:rPr>
              <a:t> </a:t>
            </a:r>
            <a:r>
              <a:rPr lang="ru-RU" sz="2000" spc="-220" dirty="0" smtClean="0">
                <a:solidFill>
                  <a:srgbClr val="675E47"/>
                </a:solidFill>
                <a:latin typeface="LMRNBF+Times New Roman"/>
                <a:cs typeface="LMRNBF+Times New Roman"/>
              </a:rPr>
              <a:t> </a:t>
            </a:r>
            <a:r>
              <a:rPr sz="2000" dirty="0" smtClean="0">
                <a:solidFill>
                  <a:srgbClr val="675E47"/>
                </a:solidFill>
                <a:latin typeface="LMRNBF+Times New Roman"/>
                <a:cs typeface="LMRNBF+Times New Roman"/>
              </a:rPr>
              <a:t>у</a:t>
            </a:r>
            <a:r>
              <a:rPr lang="ru-RU" sz="2000" dirty="0" smtClean="0">
                <a:solidFill>
                  <a:srgbClr val="675E47"/>
                </a:solidFill>
                <a:latin typeface="LMRNBF+Times New Roman"/>
                <a:cs typeface="LMRNBF+Times New Roman"/>
              </a:rPr>
              <a:t> </a:t>
            </a:r>
            <a:r>
              <a:rPr lang="ru-RU" sz="2000" spc="-76" dirty="0" smtClean="0">
                <a:solidFill>
                  <a:srgbClr val="675E47"/>
                </a:solidFill>
                <a:latin typeface="LMRNBF+Times New Roman"/>
                <a:cs typeface="LMRNBF+Times New Roman"/>
              </a:rPr>
              <a:t>детей</a:t>
            </a:r>
            <a:r>
              <a:rPr lang="ru-RU" sz="2000" spc="-226" dirty="0" smtClean="0">
                <a:solidFill>
                  <a:srgbClr val="675E47"/>
                </a:solidFill>
                <a:latin typeface="LMRNBF+Times New Roman"/>
                <a:cs typeface="LMRNBF+Times New Roman"/>
              </a:rPr>
              <a:t> </a:t>
            </a:r>
            <a:r>
              <a:rPr lang="ru-RU" sz="2000" spc="-95" dirty="0" smtClean="0">
                <a:solidFill>
                  <a:srgbClr val="675E47"/>
                </a:solidFill>
                <a:latin typeface="LMRNBF+Times New Roman"/>
                <a:cs typeface="LMRNBF+Times New Roman"/>
              </a:rPr>
              <a:t>навыков</a:t>
            </a:r>
            <a:r>
              <a:rPr lang="ru-RU" sz="2000" spc="-208" dirty="0" smtClean="0">
                <a:solidFill>
                  <a:srgbClr val="675E47"/>
                </a:solidFill>
                <a:latin typeface="LMRNBF+Times New Roman"/>
                <a:cs typeface="LMRNBF+Times New Roman"/>
              </a:rPr>
              <a:t> </a:t>
            </a:r>
            <a:r>
              <a:rPr lang="ru-RU" sz="2000" spc="-87" dirty="0" smtClean="0">
                <a:solidFill>
                  <a:srgbClr val="675E47"/>
                </a:solidFill>
                <a:latin typeface="LMRNBF+Times New Roman"/>
                <a:cs typeface="LMRNBF+Times New Roman"/>
              </a:rPr>
              <a:t>осознанного</a:t>
            </a:r>
            <a:r>
              <a:rPr lang="ru-RU" sz="2000" spc="-227" dirty="0" smtClean="0">
                <a:solidFill>
                  <a:srgbClr val="675E47"/>
                </a:solidFill>
                <a:latin typeface="LMRNBF+Times New Roman"/>
                <a:cs typeface="LMRNBF+Times New Roman"/>
              </a:rPr>
              <a:t> </a:t>
            </a:r>
            <a:r>
              <a:rPr lang="ru-RU" sz="2000" spc="-93" dirty="0" smtClean="0">
                <a:solidFill>
                  <a:srgbClr val="675E47"/>
                </a:solidFill>
                <a:latin typeface="LMRNBF+Times New Roman"/>
                <a:cs typeface="LMRNBF+Times New Roman"/>
              </a:rPr>
              <a:t>безопасного</a:t>
            </a:r>
            <a:r>
              <a:rPr lang="ru-RU" sz="2000" spc="-239" dirty="0" smtClean="0">
                <a:solidFill>
                  <a:srgbClr val="675E47"/>
                </a:solidFill>
                <a:latin typeface="LMRNBF+Times New Roman"/>
                <a:cs typeface="LMRNBF+Times New Roman"/>
              </a:rPr>
              <a:t> </a:t>
            </a:r>
            <a:r>
              <a:rPr lang="ru-RU" sz="2000" spc="-89" dirty="0" smtClean="0">
                <a:solidFill>
                  <a:srgbClr val="675E47"/>
                </a:solidFill>
                <a:latin typeface="LMRNBF+Times New Roman"/>
                <a:cs typeface="LMRNBF+Times New Roman"/>
              </a:rPr>
              <a:t>поведения</a:t>
            </a:r>
            <a:r>
              <a:rPr lang="ru-RU" sz="2000" spc="-220" dirty="0" smtClean="0">
                <a:solidFill>
                  <a:srgbClr val="675E47"/>
                </a:solidFill>
                <a:latin typeface="LMRNBF+Times New Roman"/>
                <a:cs typeface="LMRNBF+Times New Roman"/>
              </a:rPr>
              <a:t> </a:t>
            </a:r>
            <a:r>
              <a:rPr lang="ru-RU" sz="2000" spc="-49" dirty="0" smtClean="0">
                <a:solidFill>
                  <a:srgbClr val="675E47"/>
                </a:solidFill>
                <a:latin typeface="LMRNBF+Times New Roman"/>
                <a:cs typeface="LMRNBF+Times New Roman"/>
              </a:rPr>
              <a:t>на</a:t>
            </a:r>
            <a:r>
              <a:rPr lang="ru-RU" sz="2000" spc="-150" dirty="0" smtClean="0">
                <a:solidFill>
                  <a:srgbClr val="675E47"/>
                </a:solidFill>
                <a:latin typeface="LMRNBF+Times New Roman"/>
                <a:cs typeface="LMRNBF+Times New Roman"/>
              </a:rPr>
              <a:t> </a:t>
            </a:r>
            <a:r>
              <a:rPr lang="ru-RU" sz="2000" spc="-99" dirty="0" smtClean="0">
                <a:solidFill>
                  <a:srgbClr val="675E47"/>
                </a:solidFill>
                <a:latin typeface="LMRNBF+Times New Roman"/>
                <a:cs typeface="LMRNBF+Times New Roman"/>
              </a:rPr>
              <a:t>дороге  с </a:t>
            </a:r>
            <a:r>
              <a:rPr lang="ru-RU" sz="2000" spc="-93" dirty="0" smtClean="0">
                <a:solidFill>
                  <a:srgbClr val="675E47"/>
                </a:solidFill>
                <a:latin typeface="LMRNBF+Times New Roman"/>
                <a:cs typeface="LMRNBF+Times New Roman"/>
              </a:rPr>
              <a:t>использованием </a:t>
            </a:r>
            <a:r>
              <a:rPr lang="ru-RU" sz="2000" spc="-235" dirty="0" smtClean="0">
                <a:solidFill>
                  <a:srgbClr val="675E47"/>
                </a:solidFill>
                <a:latin typeface="LMRNBF+Times New Roman"/>
                <a:cs typeface="LMRNBF+Times New Roman"/>
              </a:rPr>
              <a:t> </a:t>
            </a:r>
            <a:r>
              <a:rPr lang="ru-RU" sz="2000" spc="-90" dirty="0" smtClean="0">
                <a:solidFill>
                  <a:srgbClr val="675E47"/>
                </a:solidFill>
                <a:latin typeface="LMRNBF+Times New Roman"/>
                <a:cs typeface="LMRNBF+Times New Roman"/>
              </a:rPr>
              <a:t>инновационных</a:t>
            </a:r>
            <a:r>
              <a:rPr lang="ru-RU" sz="2000" spc="-204" dirty="0" smtClean="0">
                <a:solidFill>
                  <a:srgbClr val="675E47"/>
                </a:solidFill>
                <a:latin typeface="LMRNBF+Times New Roman"/>
                <a:cs typeface="LMRNBF+Times New Roman"/>
              </a:rPr>
              <a:t> </a:t>
            </a:r>
            <a:r>
              <a:rPr lang="ru-RU" sz="2000" spc="-91" dirty="0" smtClean="0">
                <a:solidFill>
                  <a:srgbClr val="675E47"/>
                </a:solidFill>
                <a:latin typeface="LMRNBF+Times New Roman"/>
                <a:cs typeface="LMRNBF+Times New Roman"/>
              </a:rPr>
              <a:t>технологий</a:t>
            </a:r>
            <a:r>
              <a:rPr lang="ru-RU" sz="2000" spc="-228" dirty="0" smtClean="0">
                <a:solidFill>
                  <a:srgbClr val="675E47"/>
                </a:solidFill>
                <a:latin typeface="LMRNBF+Times New Roman"/>
                <a:cs typeface="LMRNBF+Times New Roman"/>
              </a:rPr>
              <a:t> </a:t>
            </a:r>
            <a:r>
              <a:rPr lang="ru-RU" sz="2000" spc="-63" dirty="0">
                <a:solidFill>
                  <a:srgbClr val="675E47"/>
                </a:solidFill>
                <a:latin typeface="LMRNBF+Times New Roman"/>
                <a:cs typeface="LMRNBF+Times New Roman"/>
              </a:rPr>
              <a:t>.</a:t>
            </a:r>
            <a:endParaRPr lang="ru-RU" sz="2000" spc="-99" dirty="0" smtClean="0">
              <a:solidFill>
                <a:srgbClr val="675E47"/>
              </a:solidFill>
              <a:latin typeface="LMRNBF+Times New Roman"/>
              <a:cs typeface="LMRNBF+Times New Roman"/>
            </a:endParaRPr>
          </a:p>
          <a:p>
            <a:pPr marL="0" marR="0">
              <a:lnSpc>
                <a:spcPts val="2660"/>
              </a:lnSpc>
              <a:spcBef>
                <a:spcPts val="0"/>
              </a:spcBef>
              <a:spcAft>
                <a:spcPts val="0"/>
              </a:spcAft>
            </a:pPr>
            <a:endParaRPr sz="2000" dirty="0">
              <a:solidFill>
                <a:srgbClr val="675E47"/>
              </a:solidFill>
              <a:latin typeface="LMRNBF+Times New Roman"/>
              <a:cs typeface="LMRNBF+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61174" y="980728"/>
            <a:ext cx="7119103" cy="3282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19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Для достижения поставленной цели,</a:t>
            </a:r>
            <a:r>
              <a:rPr sz="2000" spc="34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00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определены следующие</a:t>
            </a:r>
          </a:p>
          <a:p>
            <a:pPr marL="0" marR="0">
              <a:lnSpc>
                <a:spcPts val="2221"/>
              </a:lnSpc>
              <a:spcBef>
                <a:spcPts val="180"/>
              </a:spcBef>
              <a:spcAft>
                <a:spcPts val="0"/>
              </a:spcAft>
            </a:pPr>
            <a:r>
              <a:rPr sz="2000" b="1" spc="-12" dirty="0">
                <a:solidFill>
                  <a:srgbClr val="FF0000"/>
                </a:solidFill>
                <a:latin typeface="EUAVOO+Times New Roman Bold"/>
                <a:cs typeface="EUAVOO+Times New Roman Bold"/>
              </a:rPr>
              <a:t>задачи</a:t>
            </a:r>
            <a:r>
              <a:rPr sz="2000" b="1" dirty="0">
                <a:solidFill>
                  <a:srgbClr val="FF0000"/>
                </a:solidFill>
                <a:latin typeface="BFBMPF+Times New Roman Bold"/>
                <a:cs typeface="BFBMPF+Times New Roman Bold"/>
              </a:rPr>
              <a:t>:</a:t>
            </a:r>
          </a:p>
          <a:p>
            <a:pPr marL="0" marR="0">
              <a:lnSpc>
                <a:spcPts val="2219"/>
              </a:lnSpc>
              <a:spcBef>
                <a:spcPts val="180"/>
              </a:spcBef>
              <a:spcAft>
                <a:spcPts val="0"/>
              </a:spcAft>
            </a:pPr>
            <a:r>
              <a:rPr sz="2000" b="1" dirty="0">
                <a:solidFill>
                  <a:srgbClr val="2F2B20"/>
                </a:solidFill>
                <a:latin typeface="BFBMPF+Times New Roman Bold"/>
                <a:cs typeface="BFBMPF+Times New Roman Bold"/>
              </a:rPr>
              <a:t>1.</a:t>
            </a:r>
            <a:r>
              <a:rPr sz="2000" b="1" spc="-10" dirty="0">
                <a:solidFill>
                  <a:srgbClr val="2F2B20"/>
                </a:solidFill>
                <a:latin typeface="BFBMPF+Times New Roman Bold"/>
                <a:cs typeface="BFBMPF+Times New Roman Bold"/>
              </a:rPr>
              <a:t> </a:t>
            </a:r>
            <a:r>
              <a:rPr sz="200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Создание условий</a:t>
            </a:r>
            <a:r>
              <a:rPr sz="2000" spc="1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00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для сознательного</a:t>
            </a:r>
            <a:r>
              <a:rPr sz="2000" spc="1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00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изучения</a:t>
            </a:r>
            <a:r>
              <a:rPr sz="2000" spc="1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00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детьми правил</a:t>
            </a:r>
          </a:p>
          <a:p>
            <a:pPr marL="0" marR="0">
              <a:lnSpc>
                <a:spcPts val="2219"/>
              </a:lnSpc>
              <a:spcBef>
                <a:spcPts val="180"/>
              </a:spcBef>
              <a:spcAft>
                <a:spcPts val="0"/>
              </a:spcAft>
            </a:pPr>
            <a:r>
              <a:rPr sz="2000" dirty="0" err="1">
                <a:solidFill>
                  <a:srgbClr val="2F2B20"/>
                </a:solidFill>
                <a:latin typeface="LMRNBF+Times New Roman"/>
                <a:cs typeface="LMRNBF+Times New Roman"/>
              </a:rPr>
              <a:t>дорожного</a:t>
            </a:r>
            <a:r>
              <a:rPr sz="2000" spc="-14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000" dirty="0" err="1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движения</a:t>
            </a:r>
            <a:r>
              <a:rPr lang="ru-RU" sz="200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.</a:t>
            </a:r>
            <a:endParaRPr lang="ru-RU" sz="2000" dirty="0" smtClean="0">
              <a:solidFill>
                <a:srgbClr val="2F2B20"/>
              </a:solidFill>
              <a:latin typeface="LMRNBF+Times New Roman"/>
              <a:cs typeface="LMRNBF+Times New Roman"/>
            </a:endParaRPr>
          </a:p>
          <a:p>
            <a:pPr>
              <a:lnSpc>
                <a:spcPts val="2219"/>
              </a:lnSpc>
            </a:pPr>
            <a:r>
              <a:rPr lang="ru-RU" sz="2000" b="1" dirty="0" smtClean="0">
                <a:solidFill>
                  <a:srgbClr val="2F2B20"/>
                </a:solidFill>
                <a:latin typeface="BFBMPF+Times New Roman Bold"/>
                <a:cs typeface="BFBMPF+Times New Roman Bold"/>
              </a:rPr>
              <a:t>2. </a:t>
            </a:r>
            <a:r>
              <a:rPr lang="ru-RU" sz="2000" dirty="0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Развитие у детей</a:t>
            </a:r>
            <a:r>
              <a:rPr lang="ru-RU" sz="2000" spc="-15" dirty="0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lang="ru-RU" sz="2000" dirty="0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умений</a:t>
            </a:r>
            <a:r>
              <a:rPr lang="ru-RU" sz="2000" spc="16" dirty="0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lang="ru-RU" sz="2000" dirty="0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ориентироваться</a:t>
            </a:r>
            <a:r>
              <a:rPr lang="ru-RU" sz="2000" spc="-16" dirty="0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lang="ru-RU" sz="2000" dirty="0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в различной</a:t>
            </a:r>
          </a:p>
          <a:p>
            <a:pPr>
              <a:lnSpc>
                <a:spcPts val="2219"/>
              </a:lnSpc>
              <a:spcBef>
                <a:spcPts val="180"/>
              </a:spcBef>
            </a:pPr>
            <a:r>
              <a:rPr lang="ru-RU" sz="2000" dirty="0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дорожной</a:t>
            </a:r>
            <a:r>
              <a:rPr lang="ru-RU" sz="2000" spc="-14" dirty="0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lang="ru-RU" sz="2000" dirty="0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обстановке.</a:t>
            </a:r>
          </a:p>
          <a:p>
            <a:pPr>
              <a:lnSpc>
                <a:spcPts val="2219"/>
              </a:lnSpc>
            </a:pPr>
            <a:r>
              <a:rPr lang="ru-RU" sz="2000" b="1" dirty="0" smtClean="0">
                <a:solidFill>
                  <a:srgbClr val="2F2B20"/>
                </a:solidFill>
                <a:latin typeface="BFBMPF+Times New Roman Bold"/>
                <a:cs typeface="BFBMPF+Times New Roman Bold"/>
              </a:rPr>
              <a:t>3. </a:t>
            </a:r>
            <a:r>
              <a:rPr lang="ru-RU" sz="2000" dirty="0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Формирование</a:t>
            </a:r>
            <a:r>
              <a:rPr lang="ru-RU" sz="2000" spc="-15" dirty="0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lang="ru-RU" sz="2000" dirty="0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у </a:t>
            </a:r>
            <a:r>
              <a:rPr lang="ru-RU" sz="2000" spc="-18" dirty="0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дошкольников</a:t>
            </a:r>
            <a:r>
              <a:rPr lang="ru-RU" sz="2000" dirty="0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 привычки правильно</a:t>
            </a:r>
            <a:r>
              <a:rPr lang="ru-RU" sz="2000" spc="16" dirty="0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lang="ru-RU" sz="2000" spc="10" dirty="0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вести</a:t>
            </a:r>
            <a:r>
              <a:rPr lang="ru-RU" sz="2000" dirty="0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 себя на </a:t>
            </a:r>
            <a:r>
              <a:rPr lang="ru-RU" sz="2000" spc="-18" dirty="0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улицах</a:t>
            </a:r>
            <a:r>
              <a:rPr lang="ru-RU" sz="2000" spc="35" dirty="0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lang="ru-RU" sz="2000" spc="-14" dirty="0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города,</a:t>
            </a:r>
            <a:r>
              <a:rPr lang="ru-RU" sz="2000" spc="-16" dirty="0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lang="ru-RU" sz="2000" dirty="0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в общественном</a:t>
            </a:r>
            <a:r>
              <a:rPr lang="ru-RU" sz="2000" spc="-29" dirty="0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lang="ru-RU" sz="2000" dirty="0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транспорте,</a:t>
            </a:r>
            <a:r>
              <a:rPr lang="ru-RU" sz="2000" spc="-20" dirty="0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lang="ru-RU" sz="2000" spc="-17" dirty="0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как</a:t>
            </a:r>
            <a:r>
              <a:rPr lang="ru-RU" sz="2000" spc="30" dirty="0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lang="ru-RU" sz="2000" dirty="0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основа</a:t>
            </a:r>
          </a:p>
          <a:p>
            <a:pPr>
              <a:lnSpc>
                <a:spcPts val="2219"/>
              </a:lnSpc>
              <a:spcBef>
                <a:spcPts val="180"/>
              </a:spcBef>
            </a:pPr>
            <a:r>
              <a:rPr lang="ru-RU" sz="2000" spc="-29" dirty="0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культуры</a:t>
            </a:r>
            <a:r>
              <a:rPr lang="ru-RU" sz="2000" spc="21" dirty="0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lang="ru-RU" sz="2000" dirty="0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поведения</a:t>
            </a:r>
            <a:r>
              <a:rPr lang="ru-RU" sz="2000" spc="23" dirty="0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lang="ru-RU" sz="2000" dirty="0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на дороге.</a:t>
            </a:r>
          </a:p>
          <a:p>
            <a:pPr>
              <a:lnSpc>
                <a:spcPts val="2219"/>
              </a:lnSpc>
              <a:spcBef>
                <a:spcPts val="180"/>
              </a:spcBef>
            </a:pPr>
            <a:endParaRPr lang="ru-RU" sz="2000" dirty="0" smtClean="0">
              <a:solidFill>
                <a:srgbClr val="2F2B20"/>
              </a:solidFill>
              <a:latin typeface="LMRNBF+Times New Roman"/>
              <a:cs typeface="LMRNBF+Times New Roman"/>
            </a:endParaRPr>
          </a:p>
          <a:p>
            <a:pPr marL="0" marR="0">
              <a:lnSpc>
                <a:spcPts val="2219"/>
              </a:lnSpc>
              <a:spcBef>
                <a:spcPts val="180"/>
              </a:spcBef>
              <a:spcAft>
                <a:spcPts val="0"/>
              </a:spcAft>
            </a:pPr>
            <a:endParaRPr sz="2000" dirty="0">
              <a:solidFill>
                <a:srgbClr val="2F2B20"/>
              </a:solidFill>
              <a:latin typeface="LMRNBF+Times New Roman"/>
              <a:cs typeface="LMRNBF+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rcRect/>
            <a:stretch>
              <a:fillRect l="1" r="-8304"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Admin\Desktop\Новая папка (4)\IMG-20201026-WA0076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64" r="7744" b="22488"/>
          <a:stretch/>
        </p:blipFill>
        <p:spPr bwMode="auto">
          <a:xfrm>
            <a:off x="133048" y="188640"/>
            <a:ext cx="5760640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Users\Admin\Desktop\Новая папка (4)\IMG-20201026-WA0036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33" t="17217" b="16469"/>
          <a:stretch/>
        </p:blipFill>
        <p:spPr bwMode="auto">
          <a:xfrm>
            <a:off x="2771800" y="3212976"/>
            <a:ext cx="6048672" cy="28803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814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13334" y="160399"/>
            <a:ext cx="8069979" cy="37189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4274" marR="0">
              <a:lnSpc>
                <a:spcPts val="3986"/>
              </a:lnSpc>
              <a:spcBef>
                <a:spcPts val="0"/>
              </a:spcBef>
              <a:spcAft>
                <a:spcPts val="0"/>
              </a:spcAft>
            </a:pPr>
            <a:r>
              <a:rPr sz="3600" b="1" spc="-137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Уровень</a:t>
            </a:r>
            <a:r>
              <a:rPr sz="3600" b="1" spc="-8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b="1" spc="-94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знани</a:t>
            </a:r>
            <a:r>
              <a:rPr lang="ru-RU" sz="3600" b="1" spc="-94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sz="3600" b="1" spc="-126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spc="-1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пдд</a:t>
            </a:r>
            <a:r>
              <a:rPr sz="3600" b="1" spc="-108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b="1" spc="-10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дошкольниками</a:t>
            </a:r>
          </a:p>
          <a:p>
            <a:pPr marL="170687" marR="0">
              <a:lnSpc>
                <a:spcPts val="2219"/>
              </a:lnSpc>
              <a:spcBef>
                <a:spcPts val="423"/>
              </a:spcBef>
              <a:spcAft>
                <a:spcPts val="0"/>
              </a:spcAft>
            </a:pPr>
            <a:r>
              <a:rPr sz="2000" dirty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Диагностическое обследование</a:t>
            </a:r>
            <a:r>
              <a:rPr sz="2000" spc="-16" dirty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детей позволяет</a:t>
            </a:r>
            <a:r>
              <a:rPr sz="2000" spc="-20" dirty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проследить</a:t>
            </a:r>
            <a:r>
              <a:rPr sz="2000" spc="-16" dirty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динамику</a:t>
            </a:r>
          </a:p>
          <a:p>
            <a:pPr marL="0" marR="0">
              <a:lnSpc>
                <a:spcPts val="220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знаний</a:t>
            </a:r>
            <a:r>
              <a:rPr sz="2000" spc="19" dirty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Правил</a:t>
            </a:r>
            <a:r>
              <a:rPr sz="2000" spc="-17" dirty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дорожного</a:t>
            </a:r>
            <a:r>
              <a:rPr sz="2000" spc="509" dirty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движения</a:t>
            </a:r>
            <a:r>
              <a:rPr sz="2000" spc="23" dirty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3" dirty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каждого</a:t>
            </a:r>
            <a:r>
              <a:rPr sz="2000" spc="16" dirty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ребёнка на протяжении</a:t>
            </a:r>
          </a:p>
          <a:p>
            <a:pPr marL="0" marR="0">
              <a:lnSpc>
                <a:spcPts val="2162"/>
              </a:lnSpc>
              <a:spcBef>
                <a:spcPts val="0"/>
              </a:spcBef>
              <a:spcAft>
                <a:spcPts val="0"/>
              </a:spcAft>
            </a:pPr>
            <a:r>
              <a:rPr sz="2000" spc="-10" dirty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всего</a:t>
            </a:r>
            <a:r>
              <a:rPr sz="2000" spc="19" dirty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 err="1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учебного</a:t>
            </a:r>
            <a:r>
              <a:rPr sz="2000" dirty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25" dirty="0" err="1" smtClean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года</a:t>
            </a:r>
            <a:r>
              <a:rPr sz="2000" spc="-25" dirty="0" smtClean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spc="-25" dirty="0" smtClean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 err="1" smtClean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Не</a:t>
            </a:r>
            <a:r>
              <a:rPr sz="2000" dirty="0" smtClean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зная особенностей</a:t>
            </a:r>
            <a:r>
              <a:rPr sz="2000" spc="-22" dirty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усвоения</a:t>
            </a:r>
            <a:r>
              <a:rPr sz="2000" spc="17" dirty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детьми</a:t>
            </a:r>
            <a:r>
              <a:rPr sz="2000" spc="-25" dirty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знаний</a:t>
            </a:r>
            <a:r>
              <a:rPr sz="2000" spc="19" dirty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о </a:t>
            </a:r>
            <a:r>
              <a:rPr sz="2000" dirty="0" err="1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Правилах</a:t>
            </a:r>
            <a:r>
              <a:rPr sz="2000" dirty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 err="1" smtClean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дорожного</a:t>
            </a:r>
            <a:r>
              <a:rPr lang="ru-RU" sz="2000" dirty="0" smtClean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 err="1" smtClean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движения</a:t>
            </a:r>
            <a:r>
              <a:rPr sz="2000" dirty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sz="2000" spc="23" dirty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невозможно правильно </a:t>
            </a:r>
            <a:r>
              <a:rPr sz="2000" dirty="0" err="1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организовать</a:t>
            </a:r>
            <a:r>
              <a:rPr sz="2000" dirty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организова</a:t>
            </a:r>
            <a:r>
              <a:rPr sz="2000" dirty="0" err="1" smtClean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нно-образовательную</a:t>
            </a:r>
            <a:r>
              <a:rPr sz="2000" dirty="0" smtClean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деятельность,</a:t>
            </a:r>
            <a:r>
              <a:rPr sz="2000" spc="-13" dirty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совместную деятельность;</a:t>
            </a:r>
            <a:r>
              <a:rPr sz="2000" spc="-19" dirty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 err="1" smtClean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установить</a:t>
            </a:r>
            <a:r>
              <a:rPr lang="ru-RU" sz="2000" dirty="0" smtClean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 err="1" smtClean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доверительные</a:t>
            </a:r>
            <a:r>
              <a:rPr sz="2000" dirty="0" smtClean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отношения взрослого</a:t>
            </a:r>
            <a:r>
              <a:rPr sz="2000" spc="-13" dirty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и ребёнка, </a:t>
            </a:r>
            <a:r>
              <a:rPr sz="2000" spc="-12" dirty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создать</a:t>
            </a:r>
            <a:r>
              <a:rPr sz="2000" dirty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 err="1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предметно</a:t>
            </a:r>
            <a:r>
              <a:rPr sz="2000" spc="-12" dirty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 smtClean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000" dirty="0" smtClean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 err="1" smtClean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развивающую</a:t>
            </a:r>
            <a:r>
              <a:rPr sz="2000" dirty="0" smtClean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37" dirty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среду.</a:t>
            </a:r>
            <a:r>
              <a:rPr sz="2000" spc="20" dirty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Диагностическое обследование</a:t>
            </a:r>
            <a:r>
              <a:rPr sz="2000" spc="-23" dirty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 err="1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позволяет</a:t>
            </a:r>
            <a:r>
              <a:rPr sz="2000" spc="12" dirty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 err="1" smtClean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получить</a:t>
            </a:r>
            <a:r>
              <a:rPr lang="ru-RU" sz="2000" dirty="0" smtClean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 err="1" smtClean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полную</a:t>
            </a:r>
            <a:r>
              <a:rPr sz="2000" spc="18" dirty="0" smtClean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информацию </a:t>
            </a:r>
            <a:r>
              <a:rPr sz="2000" spc="12" dirty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об</a:t>
            </a:r>
            <a:r>
              <a:rPr sz="2000" spc="-19" dirty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особенностях</a:t>
            </a:r>
            <a:r>
              <a:rPr sz="2000" spc="-29" dirty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развития </a:t>
            </a:r>
            <a:r>
              <a:rPr sz="2000" spc="-12" dirty="0" err="1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каждого</a:t>
            </a:r>
            <a:r>
              <a:rPr sz="2000" spc="15" dirty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 err="1" smtClean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воспитанника</a:t>
            </a:r>
            <a:r>
              <a:rPr sz="2000" dirty="0" smtClean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 smtClean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 err="1" smtClean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Мы</a:t>
            </a:r>
            <a:r>
              <a:rPr sz="2000" dirty="0" smtClean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определили</a:t>
            </a:r>
            <a:r>
              <a:rPr lang="ru-RU" sz="2000" spc="29" dirty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 err="1" smtClean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уров</a:t>
            </a:r>
            <a:r>
              <a:rPr lang="ru-RU" sz="2000" dirty="0" err="1" smtClean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ень</a:t>
            </a:r>
            <a:r>
              <a:rPr sz="2000" dirty="0" smtClean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 err="1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сформированности</a:t>
            </a:r>
            <a:r>
              <a:rPr sz="2000" dirty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 smtClean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000" dirty="0" smtClean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8" dirty="0" err="1" smtClean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дошкольников</a:t>
            </a:r>
            <a:r>
              <a:rPr sz="2000" dirty="0" smtClean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представлений о правилах </a:t>
            </a:r>
            <a:r>
              <a:rPr sz="2000" dirty="0" err="1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дорожного</a:t>
            </a:r>
            <a:r>
              <a:rPr sz="2000" dirty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 err="1" smtClean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движения</a:t>
            </a:r>
            <a:r>
              <a:rPr lang="ru-RU" sz="2000" dirty="0" smtClean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 методом</a:t>
            </a:r>
            <a:endParaRPr sz="2000" dirty="0">
              <a:solidFill>
                <a:srgbClr val="2F2B2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238"/>
              </a:lnSpc>
              <a:spcBef>
                <a:spcPts val="442"/>
              </a:spcBef>
            </a:pPr>
            <a:r>
              <a:rPr lang="ru-RU" sz="2000" dirty="0" smtClean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диагностики</a:t>
            </a:r>
            <a:r>
              <a:rPr lang="ru-RU" sz="2000" spc="26" dirty="0" smtClean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знаний по ПДД</a:t>
            </a:r>
            <a:r>
              <a:rPr lang="ru-RU" sz="2000" spc="-21" dirty="0" smtClean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(Автор:</a:t>
            </a:r>
            <a:r>
              <a:rPr lang="ru-RU" sz="2000" spc="-36" dirty="0" smtClean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Замалеева</a:t>
            </a:r>
            <a:r>
              <a:rPr lang="ru-RU" sz="2000" dirty="0" smtClean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 А.И.)</a:t>
            </a:r>
            <a:endParaRPr sz="2000" dirty="0">
              <a:solidFill>
                <a:srgbClr val="2F2B2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67743" y="3922030"/>
            <a:ext cx="4248473" cy="14106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0500" marR="0">
              <a:lnSpc>
                <a:spcPts val="2219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Диагностику по </a:t>
            </a:r>
            <a:r>
              <a:rPr sz="2000" dirty="0" err="1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выявлению</a:t>
            </a:r>
            <a:r>
              <a:rPr sz="2000" spc="29" dirty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 err="1" smtClean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уровня</a:t>
            </a:r>
            <a:r>
              <a:rPr lang="ru-RU" sz="2000" spc="-10" dirty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 err="1" smtClean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усвоения</a:t>
            </a:r>
            <a:r>
              <a:rPr sz="2000" spc="17" dirty="0" smtClean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детьми</a:t>
            </a:r>
            <a:r>
              <a:rPr sz="2000" spc="-13" dirty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знаний о Правилах</a:t>
            </a:r>
          </a:p>
          <a:p>
            <a:pPr marL="0" marR="0">
              <a:lnSpc>
                <a:spcPts val="2162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дорожного</a:t>
            </a:r>
            <a:r>
              <a:rPr sz="2000" spc="-14" dirty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движения</a:t>
            </a:r>
            <a:r>
              <a:rPr sz="2000" spc="35" dirty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 err="1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проводим</a:t>
            </a:r>
            <a:r>
              <a:rPr sz="2000" spc="-24" dirty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sz="2000" dirty="0" smtClean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 err="1" smtClean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раз</a:t>
            </a:r>
            <a:r>
              <a:rPr sz="2000" dirty="0" smtClean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sz="2000" spc="-49" dirty="0" err="1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r>
              <a:rPr sz="2000" spc="43" dirty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 smtClean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sz="2000" spc="-21" dirty="0" err="1" smtClean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результаты</a:t>
            </a:r>
            <a:r>
              <a:rPr lang="ru-RU" sz="2000" spc="-21" dirty="0" smtClean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2" dirty="0" err="1" smtClean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фиксируем</a:t>
            </a:r>
            <a:r>
              <a:rPr sz="2000" spc="16" dirty="0" smtClean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sz="2000" spc="-11" dirty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сводную</a:t>
            </a:r>
            <a:r>
              <a:rPr sz="2000" spc="15" dirty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7" dirty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карту</a:t>
            </a:r>
            <a:r>
              <a:rPr sz="2000" dirty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 диагностики.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666" y="427735"/>
            <a:ext cx="8370798" cy="1292662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Диагностический материал по определению уровней </a:t>
            </a:r>
            <a:r>
              <a:rPr lang="ru-RU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сформированности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знаний умений по ПДД </a:t>
            </a:r>
            <a:b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методике </a:t>
            </a:r>
            <a:r>
              <a:rPr lang="ru-RU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Замалеевой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А.И.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C:\Users\Admin\Downloads\16133788715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64904"/>
            <a:ext cx="4464496" cy="40770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images.myshared.ru/9/902372/slide_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564904"/>
            <a:ext cx="4752528" cy="40770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026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7720" y="332656"/>
            <a:ext cx="7247050" cy="13168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84199" marR="0" algn="ctr">
              <a:lnSpc>
                <a:spcPts val="5388"/>
              </a:lnSpc>
              <a:spcBef>
                <a:spcPts val="0"/>
              </a:spcBef>
              <a:spcAft>
                <a:spcPts val="0"/>
              </a:spcAft>
            </a:pPr>
            <a:r>
              <a:rPr sz="3600" spc="-113" dirty="0" err="1">
                <a:solidFill>
                  <a:srgbClr val="FF0000"/>
                </a:solidFill>
                <a:latin typeface="JGHMIP+Cambria"/>
                <a:cs typeface="JGHMIP+Cambria"/>
              </a:rPr>
              <a:t>Уровень</a:t>
            </a:r>
            <a:r>
              <a:rPr sz="3600" spc="-94" dirty="0">
                <a:solidFill>
                  <a:srgbClr val="FF0000"/>
                </a:solidFill>
                <a:latin typeface="JGHMIP+Cambria"/>
                <a:cs typeface="JGHMIP+Cambria"/>
              </a:rPr>
              <a:t> </a:t>
            </a:r>
            <a:r>
              <a:rPr sz="3600" spc="-93" dirty="0" err="1" smtClean="0">
                <a:solidFill>
                  <a:srgbClr val="FF0000"/>
                </a:solidFill>
                <a:latin typeface="JGHMIP+Cambria"/>
                <a:cs typeface="JGHMIP+Cambria"/>
              </a:rPr>
              <a:t>знани</a:t>
            </a:r>
            <a:r>
              <a:rPr lang="ru-RU" sz="3600" spc="-93" dirty="0" smtClean="0">
                <a:solidFill>
                  <a:srgbClr val="FF0000"/>
                </a:solidFill>
                <a:latin typeface="JGHMIP+Cambria"/>
                <a:cs typeface="JGHMIP+Cambria"/>
              </a:rPr>
              <a:t>й и умений по</a:t>
            </a:r>
            <a:r>
              <a:rPr sz="3600" spc="-107" dirty="0" smtClean="0">
                <a:solidFill>
                  <a:srgbClr val="FF0000"/>
                </a:solidFill>
                <a:latin typeface="JGHMIP+Cambria"/>
                <a:cs typeface="JGHMIP+Cambria"/>
              </a:rPr>
              <a:t> </a:t>
            </a:r>
            <a:r>
              <a:rPr sz="3600" spc="-97" dirty="0" smtClean="0">
                <a:solidFill>
                  <a:srgbClr val="FF0000"/>
                </a:solidFill>
                <a:latin typeface="JGHMIP+Cambria"/>
                <a:cs typeface="JGHMIP+Cambria"/>
              </a:rPr>
              <a:t>ПДД</a:t>
            </a:r>
            <a:r>
              <a:rPr lang="ru-RU" sz="3600" spc="-97" dirty="0" smtClean="0">
                <a:solidFill>
                  <a:srgbClr val="FF0000"/>
                </a:solidFill>
                <a:latin typeface="JGHMIP+Cambria"/>
                <a:cs typeface="JGHMIP+Cambria"/>
              </a:rPr>
              <a:t> </a:t>
            </a:r>
            <a:r>
              <a:rPr sz="3600" spc="-94" dirty="0" err="1" smtClean="0">
                <a:solidFill>
                  <a:srgbClr val="FF0000"/>
                </a:solidFill>
                <a:latin typeface="JGHMIP+Cambria"/>
                <a:cs typeface="JGHMIP+Cambria"/>
              </a:rPr>
              <a:t>воспитанника</a:t>
            </a:r>
            <a:r>
              <a:rPr lang="ru-RU" sz="3600" spc="-94" dirty="0" smtClean="0">
                <a:solidFill>
                  <a:srgbClr val="FF0000"/>
                </a:solidFill>
                <a:latin typeface="JGHMIP+Cambria"/>
                <a:cs typeface="JGHMIP+Cambria"/>
              </a:rPr>
              <a:t>ми</a:t>
            </a:r>
            <a:r>
              <a:rPr sz="3600" spc="-127" dirty="0" smtClean="0">
                <a:solidFill>
                  <a:srgbClr val="FF0000"/>
                </a:solidFill>
                <a:latin typeface="JGHMIP+Cambria"/>
                <a:cs typeface="JGHMIP+Cambria"/>
              </a:rPr>
              <a:t> </a:t>
            </a:r>
            <a:endParaRPr lang="ru-RU" sz="3600" spc="-127" dirty="0" smtClean="0">
              <a:solidFill>
                <a:srgbClr val="FF0000"/>
              </a:solidFill>
              <a:latin typeface="JGHMIP+Cambria"/>
              <a:cs typeface="JGHMIP+Cambr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64088" y="2492896"/>
            <a:ext cx="2026677" cy="14106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 err="1" smtClean="0">
                <a:solidFill>
                  <a:schemeClr val="accent3">
                    <a:lumMod val="75000"/>
                  </a:schemeClr>
                </a:solidFill>
                <a:latin typeface="QTMVIF+Calibri"/>
                <a:cs typeface="QTMVIF+Calibri"/>
              </a:rPr>
              <a:t>Высокий</a:t>
            </a:r>
            <a:r>
              <a:rPr lang="ru-RU" sz="1800" dirty="0" smtClean="0">
                <a:solidFill>
                  <a:schemeClr val="accent3">
                    <a:lumMod val="75000"/>
                  </a:schemeClr>
                </a:solidFill>
                <a:latin typeface="QTMVIF+Calibri"/>
                <a:cs typeface="QTMVIF+Calibri"/>
              </a:rPr>
              <a:t> – 33%</a:t>
            </a:r>
            <a:r>
              <a:rPr lang="ru-RU" sz="1800" dirty="0" smtClean="0">
                <a:solidFill>
                  <a:srgbClr val="2F2B20"/>
                </a:solidFill>
                <a:latin typeface="QTMVIF+Calibri"/>
                <a:cs typeface="QTMVIF+Calibri"/>
              </a:rPr>
              <a:t> </a:t>
            </a:r>
          </a:p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sz="1800" spc="1635" dirty="0" smtClean="0">
                <a:solidFill>
                  <a:srgbClr val="2F2B20"/>
                </a:solidFill>
                <a:latin typeface="QTMVIF+Calibri"/>
                <a:cs typeface="QTMVIF+Calibri"/>
              </a:rPr>
              <a:t> </a:t>
            </a:r>
            <a:endParaRPr lang="ru-RU" sz="1800" spc="1635" dirty="0" smtClean="0">
              <a:solidFill>
                <a:srgbClr val="2F2B20"/>
              </a:solidFill>
              <a:latin typeface="QTMVIF+Calibri"/>
              <a:cs typeface="QTMVIF+Calibri"/>
            </a:endParaRPr>
          </a:p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 err="1" smtClean="0">
                <a:solidFill>
                  <a:srgbClr val="C00000"/>
                </a:solidFill>
                <a:latin typeface="QTMVIF+Calibri"/>
                <a:cs typeface="QTMVIF+Calibri"/>
              </a:rPr>
              <a:t>Средний</a:t>
            </a:r>
            <a:r>
              <a:rPr lang="ru-RU" sz="1800" dirty="0" smtClean="0">
                <a:solidFill>
                  <a:srgbClr val="C00000"/>
                </a:solidFill>
                <a:latin typeface="QTMVIF+Calibri"/>
                <a:cs typeface="QTMVIF+Calibri"/>
              </a:rPr>
              <a:t> – 50%</a:t>
            </a:r>
          </a:p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sz="1800" spc="2039" dirty="0" smtClean="0">
                <a:solidFill>
                  <a:srgbClr val="2F2B20"/>
                </a:solidFill>
                <a:latin typeface="QTMVIF+Calibri"/>
                <a:cs typeface="QTMVIF+Calibri"/>
              </a:rPr>
              <a:t> </a:t>
            </a:r>
            <a:endParaRPr lang="ru-RU" sz="1800" spc="2039" dirty="0" smtClean="0">
              <a:solidFill>
                <a:srgbClr val="2F2B20"/>
              </a:solidFill>
              <a:latin typeface="QTMVIF+Calibri"/>
              <a:cs typeface="QTMVIF+Calibri"/>
            </a:endParaRPr>
          </a:p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 err="1" smtClean="0">
                <a:solidFill>
                  <a:srgbClr val="0070C0"/>
                </a:solidFill>
                <a:latin typeface="QTMVIF+Calibri"/>
                <a:cs typeface="QTMVIF+Calibri"/>
              </a:rPr>
              <a:t>Низкий</a:t>
            </a:r>
            <a:r>
              <a:rPr lang="ru-RU" sz="1800" dirty="0" smtClean="0">
                <a:solidFill>
                  <a:srgbClr val="0070C0"/>
                </a:solidFill>
                <a:latin typeface="QTMVIF+Calibri"/>
                <a:cs typeface="QTMVIF+Calibri"/>
              </a:rPr>
              <a:t> – 17%</a:t>
            </a:r>
            <a:endParaRPr sz="1800" dirty="0">
              <a:solidFill>
                <a:srgbClr val="0070C0"/>
              </a:solidFill>
              <a:latin typeface="QTMVIF+Calibri"/>
              <a:cs typeface="QTMVIF+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07720" y="4138910"/>
            <a:ext cx="548065" cy="3175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2F2B20"/>
                </a:solidFill>
                <a:latin typeface="CEWAWC+Calibri"/>
                <a:cs typeface="CEWAWC+Calibri"/>
              </a:rPr>
              <a:t>35%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7390765" y="5067317"/>
            <a:ext cx="547538" cy="3171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2F2B20"/>
                </a:solidFill>
                <a:latin typeface="CEWAWC+Calibri"/>
                <a:cs typeface="CEWAWC+Calibri"/>
              </a:rPr>
              <a:t>55%</a:t>
            </a:r>
          </a:p>
        </p:txBody>
      </p:sp>
      <p:pic>
        <p:nvPicPr>
          <p:cNvPr id="17410" name="Picture 2" descr="https://cf.ppt-online.org/files/slide/2/25F0u7R4hkrZSaqp3wTNxDHAz1Vln8WiKOEYPU/slide-1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21" t="36296" r="40416" b="8479"/>
          <a:stretch/>
        </p:blipFill>
        <p:spPr bwMode="auto">
          <a:xfrm>
            <a:off x="2195736" y="2072524"/>
            <a:ext cx="3078480" cy="3153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567938" y="222137"/>
            <a:ext cx="1695565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ctr">
              <a:lnSpc>
                <a:spcPts val="2431"/>
              </a:lnSpc>
              <a:spcBef>
                <a:spcPts val="0"/>
              </a:spcBef>
              <a:spcAft>
                <a:spcPts val="0"/>
              </a:spcAft>
            </a:pPr>
            <a:r>
              <a:rPr sz="2200" b="1" spc="-12" dirty="0">
                <a:solidFill>
                  <a:srgbClr val="FF0000"/>
                </a:solidFill>
                <a:latin typeface="EUAVOO+Times New Roman Bold"/>
                <a:cs typeface="EUAVOO+Times New Roman Bold"/>
              </a:rPr>
              <a:t>Заключение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02896" y="692696"/>
            <a:ext cx="7560840" cy="42319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508" marR="0" algn="ctr">
              <a:lnSpc>
                <a:spcPts val="2219"/>
              </a:lnSpc>
              <a:spcBef>
                <a:spcPts val="0"/>
              </a:spcBef>
              <a:spcAft>
                <a:spcPts val="0"/>
              </a:spcAft>
            </a:pPr>
            <a:r>
              <a:rPr sz="2000" spc="-11" dirty="0">
                <a:solidFill>
                  <a:srgbClr val="2F2B20"/>
                </a:solidFill>
                <a:latin typeface="LMRNBF+Times New Roman"/>
                <a:cs typeface="LMRNBF+Times New Roman"/>
              </a:rPr>
              <a:t>Педагоги</a:t>
            </a:r>
            <a:r>
              <a:rPr sz="2000" spc="135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000" spc="-16" dirty="0">
                <a:solidFill>
                  <a:srgbClr val="2F2B20"/>
                </a:solidFill>
                <a:latin typeface="LMRNBF+Times New Roman"/>
                <a:cs typeface="LMRNBF+Times New Roman"/>
              </a:rPr>
              <a:t>детского</a:t>
            </a:r>
            <a:r>
              <a:rPr sz="2000" spc="142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00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сада</a:t>
            </a:r>
            <a:r>
              <a:rPr sz="2000" spc="104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00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стремятся</a:t>
            </a:r>
            <a:r>
              <a:rPr sz="2000" spc="128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00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к</a:t>
            </a:r>
            <a:r>
              <a:rPr sz="2000" spc="124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00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совершенствованию</a:t>
            </a:r>
            <a:r>
              <a:rPr sz="2000" spc="138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00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работы</a:t>
            </a:r>
          </a:p>
          <a:p>
            <a:pPr marL="0" marR="0" algn="ctr">
              <a:lnSpc>
                <a:spcPts val="2161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по</a:t>
            </a:r>
            <a:r>
              <a:rPr sz="2000" spc="98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00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профилактике</a:t>
            </a:r>
            <a:r>
              <a:rPr sz="2000" spc="98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000" spc="-18" dirty="0">
                <a:solidFill>
                  <a:srgbClr val="2F2B20"/>
                </a:solidFill>
                <a:latin typeface="LMRNBF+Times New Roman"/>
                <a:cs typeface="LMRNBF+Times New Roman"/>
              </a:rPr>
              <a:t>детского</a:t>
            </a:r>
            <a:r>
              <a:rPr sz="2000" spc="107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00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дорожно</a:t>
            </a:r>
            <a:r>
              <a:rPr sz="2000" spc="91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000" dirty="0">
                <a:solidFill>
                  <a:srgbClr val="2F2B20"/>
                </a:solidFill>
                <a:latin typeface="DTFDKM+Times New Roman"/>
                <a:cs typeface="DTFDKM+Times New Roman"/>
              </a:rPr>
              <a:t>-</a:t>
            </a:r>
            <a:r>
              <a:rPr sz="2000" spc="97" dirty="0">
                <a:solidFill>
                  <a:srgbClr val="2F2B20"/>
                </a:solidFill>
                <a:latin typeface="DTFDKM+Times New Roman"/>
                <a:cs typeface="DTFDKM+Times New Roman"/>
              </a:rPr>
              <a:t> </a:t>
            </a:r>
            <a:r>
              <a:rPr sz="200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транспортного</a:t>
            </a:r>
            <a:r>
              <a:rPr sz="2000" spc="103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000" spc="-12" dirty="0">
                <a:solidFill>
                  <a:srgbClr val="2F2B20"/>
                </a:solidFill>
                <a:latin typeface="LMRNBF+Times New Roman"/>
                <a:cs typeface="LMRNBF+Times New Roman"/>
              </a:rPr>
              <a:t>травматизма</a:t>
            </a:r>
            <a:r>
              <a:rPr sz="2000" spc="81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00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с</a:t>
            </a:r>
          </a:p>
          <a:p>
            <a:pPr marL="0" marR="0" algn="ctr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участием</a:t>
            </a:r>
            <a:r>
              <a:rPr sz="2000" spc="66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00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детей</a:t>
            </a:r>
            <a:r>
              <a:rPr sz="2000" dirty="0">
                <a:solidFill>
                  <a:srgbClr val="2F2B20"/>
                </a:solidFill>
                <a:latin typeface="DTFDKM+Times New Roman"/>
                <a:cs typeface="DTFDKM+Times New Roman"/>
              </a:rPr>
              <a:t>.</a:t>
            </a:r>
            <a:r>
              <a:rPr sz="2000" spc="668" dirty="0">
                <a:solidFill>
                  <a:srgbClr val="2F2B20"/>
                </a:solidFill>
                <a:latin typeface="DTFDKM+Times New Roman"/>
                <a:cs typeface="DTFDKM+Times New Roman"/>
              </a:rPr>
              <a:t> </a:t>
            </a:r>
            <a:r>
              <a:rPr sz="2000" dirty="0" err="1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По</a:t>
            </a:r>
            <a:r>
              <a:rPr sz="2000" spc="654" dirty="0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000" spc="-2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результатам</a:t>
            </a:r>
            <a:r>
              <a:rPr sz="2000" spc="699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00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тестирования,</a:t>
            </a:r>
            <a:r>
              <a:rPr sz="2000" spc="676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000" spc="-1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следует</a:t>
            </a:r>
            <a:r>
              <a:rPr sz="2000" spc="677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000" spc="-1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сделать</a:t>
            </a:r>
          </a:p>
          <a:p>
            <a:pPr marL="0" marR="0" algn="ctr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sz="2000" spc="-11" dirty="0">
                <a:solidFill>
                  <a:srgbClr val="2F2B20"/>
                </a:solidFill>
                <a:latin typeface="LMRNBF+Times New Roman"/>
                <a:cs typeface="LMRNBF+Times New Roman"/>
              </a:rPr>
              <a:t>вывод,</a:t>
            </a:r>
            <a:r>
              <a:rPr sz="2000" spc="1749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000" spc="-16" dirty="0">
                <a:solidFill>
                  <a:srgbClr val="2F2B20"/>
                </a:solidFill>
                <a:latin typeface="LMRNBF+Times New Roman"/>
                <a:cs typeface="LMRNBF+Times New Roman"/>
              </a:rPr>
              <a:t>что</a:t>
            </a:r>
            <a:r>
              <a:rPr sz="2000" spc="1744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00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созданные</a:t>
            </a:r>
            <a:r>
              <a:rPr sz="2000" spc="1749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00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педагогами</a:t>
            </a:r>
            <a:r>
              <a:rPr sz="2000" spc="1743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00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условия,</a:t>
            </a:r>
            <a:r>
              <a:rPr sz="2000" spc="1737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00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используемые</a:t>
            </a:r>
          </a:p>
          <a:p>
            <a:pPr marL="0" marR="0" algn="ctr">
              <a:lnSpc>
                <a:spcPts val="2159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образовательные</a:t>
            </a:r>
            <a:r>
              <a:rPr sz="2000" spc="326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00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технологии</a:t>
            </a:r>
            <a:r>
              <a:rPr sz="2000" spc="322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00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и</a:t>
            </a:r>
            <a:r>
              <a:rPr sz="2000" spc="314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00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инновационные</a:t>
            </a:r>
            <a:r>
              <a:rPr sz="2000" spc="319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00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учебно</a:t>
            </a:r>
            <a:r>
              <a:rPr sz="2000" dirty="0">
                <a:solidFill>
                  <a:srgbClr val="2F2B20"/>
                </a:solidFill>
                <a:latin typeface="DTFDKM+Times New Roman"/>
                <a:cs typeface="DTFDKM+Times New Roman"/>
              </a:rPr>
              <a:t>-</a:t>
            </a:r>
            <a:r>
              <a:rPr sz="2000" spc="-12" dirty="0">
                <a:solidFill>
                  <a:srgbClr val="2F2B20"/>
                </a:solidFill>
                <a:latin typeface="LMRNBF+Times New Roman"/>
                <a:cs typeface="LMRNBF+Times New Roman"/>
              </a:rPr>
              <a:t>наглядные</a:t>
            </a:r>
          </a:p>
          <a:p>
            <a:pPr marL="0" marR="0" algn="ctr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материалы</a:t>
            </a:r>
            <a:r>
              <a:rPr sz="2000" spc="167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00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позволили</a:t>
            </a:r>
            <a:r>
              <a:rPr sz="2000" spc="159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00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повысить</a:t>
            </a:r>
            <a:r>
              <a:rPr sz="2000" spc="152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00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эффективность</a:t>
            </a:r>
            <a:r>
              <a:rPr sz="2000" spc="164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00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по</a:t>
            </a:r>
            <a:r>
              <a:rPr sz="2000" spc="17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00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формированию</a:t>
            </a:r>
          </a:p>
          <a:p>
            <a:pPr marL="0" marR="0" algn="ctr">
              <a:lnSpc>
                <a:spcPts val="2161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у</a:t>
            </a:r>
            <a:r>
              <a:rPr sz="2000" spc="888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00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воспитанников</a:t>
            </a:r>
            <a:r>
              <a:rPr sz="2000" spc="91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000" spc="-16" dirty="0">
                <a:solidFill>
                  <a:srgbClr val="2F2B20"/>
                </a:solidFill>
                <a:latin typeface="LMRNBF+Times New Roman"/>
                <a:cs typeface="LMRNBF+Times New Roman"/>
              </a:rPr>
              <a:t>навыков</a:t>
            </a:r>
            <a:r>
              <a:rPr sz="2000" spc="914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00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безопасного</a:t>
            </a:r>
            <a:r>
              <a:rPr sz="2000" spc="899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00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поведения</a:t>
            </a:r>
            <a:r>
              <a:rPr sz="2000" spc="884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000" dirty="0" err="1">
                <a:solidFill>
                  <a:srgbClr val="2F2B20"/>
                </a:solidFill>
                <a:latin typeface="LMRNBF+Times New Roman"/>
                <a:cs typeface="LMRNBF+Times New Roman"/>
              </a:rPr>
              <a:t>на</a:t>
            </a:r>
            <a:r>
              <a:rPr sz="2000" spc="883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000" dirty="0" err="1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дорогах</a:t>
            </a:r>
            <a:r>
              <a:rPr sz="2000" dirty="0" smtClean="0">
                <a:solidFill>
                  <a:srgbClr val="2F2B20"/>
                </a:solidFill>
                <a:latin typeface="DTFDKM+Times New Roman"/>
                <a:cs typeface="DTFDKM+Times New Roman"/>
              </a:rPr>
              <a:t>.</a:t>
            </a:r>
            <a:endParaRPr lang="ru-RU" sz="2000" dirty="0" smtClean="0">
              <a:solidFill>
                <a:srgbClr val="2F2B20"/>
              </a:solidFill>
              <a:latin typeface="DTFDKM+Times New Roman"/>
              <a:cs typeface="DTFDKM+Times New Roman"/>
            </a:endParaRPr>
          </a:p>
          <a:p>
            <a:pPr marL="0" marR="0" algn="ctr">
              <a:lnSpc>
                <a:spcPts val="2161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dirty="0" smtClean="0">
                <a:solidFill>
                  <a:srgbClr val="2F2B20"/>
                </a:solidFill>
                <a:latin typeface="DTFDKM+Times New Roman"/>
                <a:cs typeface="DTFDKM+Times New Roman"/>
              </a:rPr>
              <a:t>Дорожно-транспортных происшествий с участием воспитанников нашего учреждения не зарегистрировано.</a:t>
            </a:r>
          </a:p>
          <a:p>
            <a:pPr marL="0" marR="0" algn="ctr">
              <a:lnSpc>
                <a:spcPts val="2161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 err="1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Мы</a:t>
            </a:r>
            <a:r>
              <a:rPr sz="2000" spc="69" dirty="0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00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убеждены,</a:t>
            </a:r>
            <a:r>
              <a:rPr sz="2000" spc="75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000" spc="-1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что</a:t>
            </a:r>
            <a:r>
              <a:rPr sz="2000" spc="84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000" spc="-32" dirty="0">
                <a:solidFill>
                  <a:srgbClr val="2F2B20"/>
                </a:solidFill>
                <a:latin typeface="LMRNBF+Times New Roman"/>
                <a:cs typeface="LMRNBF+Times New Roman"/>
              </a:rPr>
              <a:t>только</a:t>
            </a:r>
            <a:r>
              <a:rPr sz="2000" spc="104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00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совместными</a:t>
            </a:r>
            <a:r>
              <a:rPr sz="2000" spc="68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00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усилиями</a:t>
            </a:r>
            <a:r>
              <a:rPr sz="2000" spc="74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00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воспитателей,</a:t>
            </a:r>
          </a:p>
          <a:p>
            <a:pPr marL="0" marR="0" algn="ctr">
              <a:lnSpc>
                <a:spcPts val="2211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родителей,</a:t>
            </a:r>
            <a:r>
              <a:rPr sz="2000" spc="27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000" spc="-14" dirty="0" err="1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используя</a:t>
            </a:r>
            <a:r>
              <a:rPr sz="2000" spc="36" dirty="0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00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все знания,</a:t>
            </a:r>
            <a:r>
              <a:rPr sz="2000" spc="22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000" dirty="0" err="1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применяя</a:t>
            </a:r>
            <a:r>
              <a:rPr lang="ru-RU" sz="2000" dirty="0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000" dirty="0" err="1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вышеописанные</a:t>
            </a:r>
            <a:r>
              <a:rPr sz="2000" spc="667" dirty="0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endParaRPr lang="ru-RU" sz="2000" spc="667" dirty="0" smtClean="0">
              <a:solidFill>
                <a:srgbClr val="2F2B20"/>
              </a:solidFill>
              <a:latin typeface="LMRNBF+Times New Roman"/>
              <a:cs typeface="LMRNBF+Times New Roman"/>
            </a:endParaRPr>
          </a:p>
          <a:p>
            <a:pPr marL="0" marR="0" algn="ctr">
              <a:lnSpc>
                <a:spcPts val="2211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 err="1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инновационные</a:t>
            </a:r>
            <a:r>
              <a:rPr sz="2000" spc="666" dirty="0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000" dirty="0" err="1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технологии</a:t>
            </a:r>
            <a:r>
              <a:rPr sz="2000" dirty="0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,</a:t>
            </a:r>
            <a:r>
              <a:rPr sz="2000" spc="674" dirty="0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endParaRPr lang="ru-RU" sz="2000" spc="674" dirty="0" smtClean="0">
              <a:solidFill>
                <a:srgbClr val="2F2B20"/>
              </a:solidFill>
              <a:latin typeface="LMRNBF+Times New Roman"/>
              <a:cs typeface="LMRNBF+Times New Roman"/>
            </a:endParaRPr>
          </a:p>
          <a:p>
            <a:pPr marL="0" marR="0" algn="ctr">
              <a:lnSpc>
                <a:spcPts val="2211"/>
              </a:lnSpc>
              <a:spcBef>
                <a:spcPts val="0"/>
              </a:spcBef>
              <a:spcAft>
                <a:spcPts val="0"/>
              </a:spcAft>
            </a:pPr>
            <a:r>
              <a:rPr sz="2000" spc="-14" dirty="0" err="1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возможно</a:t>
            </a:r>
            <a:r>
              <a:rPr sz="2000" spc="687" dirty="0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000" spc="-16" dirty="0" err="1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научить</a:t>
            </a:r>
            <a:r>
              <a:rPr lang="ru-RU" sz="2000" spc="-16" dirty="0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000" dirty="0" err="1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наших</a:t>
            </a:r>
            <a:r>
              <a:rPr sz="2000" spc="463" dirty="0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00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детей</a:t>
            </a:r>
            <a:r>
              <a:rPr sz="2000" spc="452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000" dirty="0" err="1">
                <a:solidFill>
                  <a:srgbClr val="2F2B20"/>
                </a:solidFill>
                <a:latin typeface="LMRNBF+Times New Roman"/>
                <a:cs typeface="LMRNBF+Times New Roman"/>
              </a:rPr>
              <a:t>навыкам</a:t>
            </a:r>
            <a:r>
              <a:rPr sz="2000" spc="469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endParaRPr lang="ru-RU" sz="2000" spc="469" dirty="0" smtClean="0">
              <a:solidFill>
                <a:srgbClr val="2F2B20"/>
              </a:solidFill>
              <a:latin typeface="LMRNBF+Times New Roman"/>
              <a:cs typeface="LMRNBF+Times New Roman"/>
            </a:endParaRPr>
          </a:p>
          <a:p>
            <a:pPr marL="0" marR="0" algn="ctr">
              <a:lnSpc>
                <a:spcPts val="2211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 err="1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безопасного</a:t>
            </a:r>
            <a:r>
              <a:rPr sz="2000" spc="479" dirty="0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00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общения</a:t>
            </a:r>
            <a:r>
              <a:rPr sz="2000" spc="467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00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со</a:t>
            </a:r>
            <a:r>
              <a:rPr sz="2000" spc="467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000" dirty="0" err="1">
                <a:solidFill>
                  <a:srgbClr val="2F2B20"/>
                </a:solidFill>
                <a:latin typeface="LMRNBF+Times New Roman"/>
                <a:cs typeface="LMRNBF+Times New Roman"/>
              </a:rPr>
              <a:t>сложным</a:t>
            </a:r>
            <a:r>
              <a:rPr sz="2000" spc="473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endParaRPr lang="ru-RU" sz="2000" spc="473" dirty="0" smtClean="0">
              <a:solidFill>
                <a:srgbClr val="2F2B20"/>
              </a:solidFill>
              <a:latin typeface="LMRNBF+Times New Roman"/>
              <a:cs typeface="LMRNBF+Times New Roman"/>
            </a:endParaRPr>
          </a:p>
          <a:p>
            <a:pPr marL="0" marR="0" algn="ctr">
              <a:lnSpc>
                <a:spcPts val="2211"/>
              </a:lnSpc>
              <a:spcBef>
                <a:spcPts val="0"/>
              </a:spcBef>
              <a:spcAft>
                <a:spcPts val="0"/>
              </a:spcAft>
            </a:pPr>
            <a:r>
              <a:rPr sz="2000" spc="-10" dirty="0" err="1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миром</a:t>
            </a:r>
            <a:r>
              <a:rPr lang="ru-RU" sz="2000" spc="-10" dirty="0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000" spc="-19" dirty="0" err="1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перехода</a:t>
            </a:r>
            <a:r>
              <a:rPr sz="2000" spc="-10" dirty="0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000" spc="-31" dirty="0">
                <a:solidFill>
                  <a:srgbClr val="2F2B20"/>
                </a:solidFill>
                <a:latin typeface="LMRNBF+Times New Roman"/>
                <a:cs typeface="LMRNBF+Times New Roman"/>
              </a:rPr>
              <a:t>улиц</a:t>
            </a:r>
            <a:r>
              <a:rPr sz="2000" spc="45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00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и</a:t>
            </a:r>
            <a:r>
              <a:rPr sz="2000" spc="14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00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дорог</a:t>
            </a:r>
            <a:r>
              <a:rPr sz="2000" dirty="0">
                <a:solidFill>
                  <a:srgbClr val="2F2B20"/>
                </a:solidFill>
                <a:latin typeface="DTFDKM+Times New Roman"/>
                <a:cs typeface="DTFDKM+Times New Roman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900igr.net/up/datas/266951/01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9" t="3833" r="4444" b="37352"/>
          <a:stretch/>
        </p:blipFill>
        <p:spPr bwMode="auto">
          <a:xfrm>
            <a:off x="827584" y="121919"/>
            <a:ext cx="7833360" cy="3396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768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20903" y="260648"/>
            <a:ext cx="8028603" cy="589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19"/>
              </a:lnSpc>
              <a:spcBef>
                <a:spcPts val="0"/>
              </a:spcBef>
              <a:spcAft>
                <a:spcPts val="0"/>
              </a:spcAft>
            </a:pPr>
            <a:r>
              <a:rPr sz="2000" spc="-63" dirty="0">
                <a:solidFill>
                  <a:srgbClr val="FF0000"/>
                </a:solidFill>
                <a:latin typeface="LMRNBF+Times New Roman"/>
                <a:cs typeface="LMRNBF+Times New Roman"/>
              </a:rPr>
              <a:t>Для</a:t>
            </a:r>
            <a:r>
              <a:rPr sz="2000" spc="-208" dirty="0">
                <a:solidFill>
                  <a:srgbClr val="FF0000"/>
                </a:solidFill>
                <a:latin typeface="LMRNBF+Times New Roman"/>
                <a:cs typeface="LMRNBF+Times New Roman"/>
              </a:rPr>
              <a:t> </a:t>
            </a:r>
            <a:r>
              <a:rPr sz="2000" spc="-87" dirty="0" err="1">
                <a:solidFill>
                  <a:srgbClr val="FF0000"/>
                </a:solidFill>
                <a:latin typeface="LMRNBF+Times New Roman"/>
                <a:cs typeface="LMRNBF+Times New Roman"/>
              </a:rPr>
              <a:t>организации</a:t>
            </a:r>
            <a:r>
              <a:rPr sz="2000" spc="-214" dirty="0">
                <a:solidFill>
                  <a:srgbClr val="FF0000"/>
                </a:solidFill>
                <a:latin typeface="LMRNBF+Times New Roman"/>
                <a:cs typeface="LMRNBF+Times New Roman"/>
              </a:rPr>
              <a:t> </a:t>
            </a:r>
            <a:r>
              <a:rPr sz="2000" spc="-88" dirty="0" err="1" smtClean="0">
                <a:solidFill>
                  <a:srgbClr val="FF0000"/>
                </a:solidFill>
                <a:latin typeface="LMRNBF+Times New Roman"/>
                <a:cs typeface="LMRNBF+Times New Roman"/>
              </a:rPr>
              <a:t>грамотной</a:t>
            </a:r>
            <a:r>
              <a:rPr lang="ru-RU" sz="2000" spc="-88" dirty="0" smtClean="0">
                <a:solidFill>
                  <a:srgbClr val="FF0000"/>
                </a:solidFill>
                <a:latin typeface="LMRNBF+Times New Roman"/>
                <a:cs typeface="LMRNBF+Times New Roman"/>
              </a:rPr>
              <a:t> </a:t>
            </a:r>
            <a:r>
              <a:rPr sz="2000" spc="-226" dirty="0" smtClean="0">
                <a:solidFill>
                  <a:srgbClr val="FF0000"/>
                </a:solidFill>
                <a:latin typeface="LMRNBF+Times New Roman"/>
                <a:cs typeface="LMRNBF+Times New Roman"/>
              </a:rPr>
              <a:t> </a:t>
            </a:r>
            <a:r>
              <a:rPr sz="2000" spc="-83" dirty="0">
                <a:solidFill>
                  <a:srgbClr val="FF0000"/>
                </a:solidFill>
                <a:latin typeface="LMRNBF+Times New Roman"/>
                <a:cs typeface="LMRNBF+Times New Roman"/>
              </a:rPr>
              <a:t>работы</a:t>
            </a:r>
            <a:r>
              <a:rPr sz="2000" spc="-223" dirty="0">
                <a:solidFill>
                  <a:srgbClr val="FF0000"/>
                </a:solidFill>
                <a:latin typeface="LMRNBF+Times New Roman"/>
                <a:cs typeface="LMRNBF+Times New Roman"/>
              </a:rPr>
              <a:t> </a:t>
            </a:r>
            <a:r>
              <a:rPr sz="2000" spc="-49" dirty="0">
                <a:solidFill>
                  <a:srgbClr val="FF0000"/>
                </a:solidFill>
                <a:latin typeface="LMRNBF+Times New Roman"/>
                <a:cs typeface="LMRNBF+Times New Roman"/>
              </a:rPr>
              <a:t>по</a:t>
            </a:r>
            <a:r>
              <a:rPr sz="2000" spc="-203" dirty="0">
                <a:solidFill>
                  <a:srgbClr val="FF0000"/>
                </a:solidFill>
                <a:latin typeface="LMRNBF+Times New Roman"/>
                <a:cs typeface="LMRNBF+Times New Roman"/>
              </a:rPr>
              <a:t> </a:t>
            </a:r>
            <a:r>
              <a:rPr sz="2000" spc="-92" dirty="0">
                <a:solidFill>
                  <a:srgbClr val="FF0000"/>
                </a:solidFill>
                <a:latin typeface="LMRNBF+Times New Roman"/>
                <a:cs typeface="LMRNBF+Times New Roman"/>
              </a:rPr>
              <a:t>формированию</a:t>
            </a:r>
            <a:r>
              <a:rPr sz="2000" spc="-229" dirty="0">
                <a:solidFill>
                  <a:srgbClr val="FF0000"/>
                </a:solidFill>
                <a:latin typeface="LMRNBF+Times New Roman"/>
                <a:cs typeface="LMRNBF+Times New Roman"/>
              </a:rPr>
              <a:t> </a:t>
            </a:r>
            <a:r>
              <a:rPr sz="2000" spc="-95" dirty="0">
                <a:solidFill>
                  <a:srgbClr val="FF0000"/>
                </a:solidFill>
                <a:latin typeface="LMRNBF+Times New Roman"/>
                <a:cs typeface="LMRNBF+Times New Roman"/>
              </a:rPr>
              <a:t>навыков</a:t>
            </a:r>
            <a:r>
              <a:rPr sz="2000" spc="-208" dirty="0">
                <a:solidFill>
                  <a:srgbClr val="FF0000"/>
                </a:solidFill>
                <a:latin typeface="LMRNBF+Times New Roman"/>
                <a:cs typeface="LMRNBF+Times New Roman"/>
              </a:rPr>
              <a:t> </a:t>
            </a:r>
            <a:r>
              <a:rPr sz="2000" spc="-93" dirty="0">
                <a:solidFill>
                  <a:srgbClr val="FF0000"/>
                </a:solidFill>
                <a:latin typeface="LMRNBF+Times New Roman"/>
                <a:cs typeface="LMRNBF+Times New Roman"/>
              </a:rPr>
              <a:t>безопасного</a:t>
            </a:r>
          </a:p>
          <a:p>
            <a:pPr marL="0" marR="0">
              <a:lnSpc>
                <a:spcPts val="2349"/>
              </a:lnSpc>
              <a:spcBef>
                <a:spcPts val="62"/>
              </a:spcBef>
              <a:spcAft>
                <a:spcPts val="0"/>
              </a:spcAft>
            </a:pPr>
            <a:r>
              <a:rPr sz="2000" spc="-89" dirty="0">
                <a:solidFill>
                  <a:srgbClr val="FF0000"/>
                </a:solidFill>
                <a:latin typeface="LMRNBF+Times New Roman"/>
                <a:cs typeface="LMRNBF+Times New Roman"/>
              </a:rPr>
              <a:t>поведения</a:t>
            </a:r>
            <a:r>
              <a:rPr sz="2000" spc="-220" dirty="0">
                <a:solidFill>
                  <a:srgbClr val="FF0000"/>
                </a:solidFill>
                <a:latin typeface="LMRNBF+Times New Roman"/>
                <a:cs typeface="LMRNBF+Times New Roman"/>
              </a:rPr>
              <a:t> </a:t>
            </a:r>
            <a:r>
              <a:rPr sz="2000" spc="-49" dirty="0">
                <a:solidFill>
                  <a:srgbClr val="FF0000"/>
                </a:solidFill>
                <a:latin typeface="LMRNBF+Times New Roman"/>
                <a:cs typeface="LMRNBF+Times New Roman"/>
              </a:rPr>
              <a:t>на</a:t>
            </a:r>
            <a:r>
              <a:rPr sz="2000" spc="-150" dirty="0">
                <a:solidFill>
                  <a:srgbClr val="FF0000"/>
                </a:solidFill>
                <a:latin typeface="LMRNBF+Times New Roman"/>
                <a:cs typeface="LMRNBF+Times New Roman"/>
              </a:rPr>
              <a:t> </a:t>
            </a:r>
            <a:r>
              <a:rPr sz="2000" spc="-84" dirty="0">
                <a:solidFill>
                  <a:srgbClr val="FF0000"/>
                </a:solidFill>
                <a:latin typeface="LMRNBF+Times New Roman"/>
                <a:cs typeface="LMRNBF+Times New Roman"/>
              </a:rPr>
              <a:t>дороге,</a:t>
            </a:r>
            <a:r>
              <a:rPr sz="2000" spc="-230" dirty="0">
                <a:solidFill>
                  <a:srgbClr val="FF0000"/>
                </a:solidFill>
                <a:latin typeface="LMRNBF+Times New Roman"/>
                <a:cs typeface="LMRNBF+Times New Roman"/>
              </a:rPr>
              <a:t> </a:t>
            </a:r>
            <a:r>
              <a:rPr sz="2000" spc="-93" dirty="0">
                <a:solidFill>
                  <a:srgbClr val="FF0000"/>
                </a:solidFill>
                <a:latin typeface="LMRNBF+Times New Roman"/>
                <a:cs typeface="LMRNBF+Times New Roman"/>
              </a:rPr>
              <a:t>педагогу</a:t>
            </a:r>
            <a:r>
              <a:rPr sz="2000" spc="-227" dirty="0">
                <a:solidFill>
                  <a:srgbClr val="FF0000"/>
                </a:solidFill>
                <a:latin typeface="LMRNBF+Times New Roman"/>
                <a:cs typeface="LMRNBF+Times New Roman"/>
              </a:rPr>
              <a:t> </a:t>
            </a:r>
            <a:r>
              <a:rPr sz="2000" spc="-107" dirty="0">
                <a:solidFill>
                  <a:srgbClr val="FF0000"/>
                </a:solidFill>
                <a:latin typeface="LMRNBF+Times New Roman"/>
                <a:cs typeface="LMRNBF+Times New Roman"/>
              </a:rPr>
              <a:t>необходимо</a:t>
            </a:r>
            <a:r>
              <a:rPr sz="2000" spc="-239" dirty="0">
                <a:solidFill>
                  <a:srgbClr val="FF0000"/>
                </a:solidFill>
                <a:latin typeface="LMRNBF+Times New Roman"/>
                <a:cs typeface="LMRNBF+Times New Roman"/>
              </a:rPr>
              <a:t> </a:t>
            </a:r>
            <a:r>
              <a:rPr sz="2000" spc="-93" dirty="0">
                <a:solidFill>
                  <a:srgbClr val="FF0000"/>
                </a:solidFill>
                <a:latin typeface="LMRNBF+Times New Roman"/>
                <a:cs typeface="LMRNBF+Times New Roman"/>
              </a:rPr>
              <a:t>учитывать</a:t>
            </a:r>
            <a:r>
              <a:rPr sz="2000" spc="-235" dirty="0">
                <a:solidFill>
                  <a:srgbClr val="FF0000"/>
                </a:solidFill>
                <a:latin typeface="LMRNBF+Times New Roman"/>
                <a:cs typeface="LMRNBF+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LMRNBF+Times New Roman"/>
                <a:cs typeface="LMRNBF+Times New Roman"/>
              </a:rPr>
              <a:t>и</a:t>
            </a:r>
            <a:r>
              <a:rPr sz="2000" spc="-190" dirty="0">
                <a:solidFill>
                  <a:srgbClr val="FF0000"/>
                </a:solidFill>
                <a:latin typeface="LMRNBF+Times New Roman"/>
                <a:cs typeface="LMRNBF+Times New Roman"/>
              </a:rPr>
              <a:t> </a:t>
            </a:r>
            <a:r>
              <a:rPr sz="2000" spc="-93" dirty="0">
                <a:solidFill>
                  <a:srgbClr val="FF0000"/>
                </a:solidFill>
                <a:latin typeface="LMRNBF+Times New Roman"/>
                <a:cs typeface="LMRNBF+Times New Roman"/>
              </a:rPr>
              <a:t>применять</a:t>
            </a:r>
            <a:r>
              <a:rPr sz="2000" dirty="0">
                <a:solidFill>
                  <a:srgbClr val="FF0000"/>
                </a:solidFill>
                <a:latin typeface="SQEPVG+Cambria"/>
                <a:cs typeface="SQEPVG+Cambria"/>
              </a:rPr>
              <a:t>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20903" y="1124744"/>
            <a:ext cx="7438723" cy="25519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A9A57C"/>
                </a:solidFill>
                <a:latin typeface="OTTTOT+Arial"/>
                <a:cs typeface="OTTTOT+Arial"/>
              </a:rPr>
              <a:t>•</a:t>
            </a:r>
            <a:r>
              <a:rPr sz="2000" spc="600" dirty="0">
                <a:solidFill>
                  <a:srgbClr val="A9A57C"/>
                </a:solidFill>
                <a:latin typeface="Times New Roman"/>
                <a:cs typeface="Times New Roman"/>
              </a:rPr>
              <a:t> </a:t>
            </a:r>
            <a:r>
              <a:rPr lang="ru-RU" sz="200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в</a:t>
            </a:r>
            <a:r>
              <a:rPr sz="2000" dirty="0" err="1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озрастные</a:t>
            </a:r>
            <a:r>
              <a:rPr sz="2000" spc="-13" dirty="0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00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и</a:t>
            </a:r>
            <a:r>
              <a:rPr sz="2000" spc="11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00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психологические </a:t>
            </a:r>
            <a:r>
              <a:rPr sz="2000" spc="1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особенности</a:t>
            </a:r>
            <a:r>
              <a:rPr sz="2000" spc="-33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000" spc="-12" dirty="0">
                <a:solidFill>
                  <a:srgbClr val="2F2B20"/>
                </a:solidFill>
                <a:latin typeface="LMRNBF+Times New Roman"/>
                <a:cs typeface="LMRNBF+Times New Roman"/>
              </a:rPr>
              <a:t>дошкольника,</a:t>
            </a:r>
          </a:p>
          <a:p>
            <a:pPr marL="228599" marR="0">
              <a:lnSpc>
                <a:spcPts val="1920"/>
              </a:lnSpc>
              <a:spcBef>
                <a:spcPts val="50"/>
              </a:spcBef>
              <a:spcAft>
                <a:spcPts val="0"/>
              </a:spcAft>
            </a:pPr>
            <a:r>
              <a:rPr sz="200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факторы </a:t>
            </a:r>
            <a:r>
              <a:rPr sz="2000" spc="-2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которые</a:t>
            </a:r>
            <a:r>
              <a:rPr sz="2000" spc="-15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00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влияют</a:t>
            </a:r>
            <a:r>
              <a:rPr sz="2000" spc="24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00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на психофизическое состояние ребенка</a:t>
            </a:r>
          </a:p>
          <a:p>
            <a:pPr marL="228599" marR="0">
              <a:lnSpc>
                <a:spcPts val="1919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на </a:t>
            </a:r>
            <a:r>
              <a:rPr sz="2000" dirty="0" err="1">
                <a:solidFill>
                  <a:srgbClr val="2F2B20"/>
                </a:solidFill>
                <a:latin typeface="LMRNBF+Times New Roman"/>
                <a:cs typeface="LMRNBF+Times New Roman"/>
              </a:rPr>
              <a:t>дороге</a:t>
            </a:r>
            <a:r>
              <a:rPr sz="2000" dirty="0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;</a:t>
            </a:r>
            <a:endParaRPr lang="ru-RU" sz="2000" dirty="0" smtClean="0">
              <a:solidFill>
                <a:srgbClr val="2F2B20"/>
              </a:solidFill>
              <a:latin typeface="LMRNBF+Times New Roman"/>
              <a:cs typeface="LMRNBF+Times New Roman"/>
            </a:endParaRPr>
          </a:p>
          <a:p>
            <a:pPr marL="228599" marR="0">
              <a:lnSpc>
                <a:spcPts val="1919"/>
              </a:lnSpc>
              <a:spcBef>
                <a:spcPts val="0"/>
              </a:spcBef>
              <a:spcAft>
                <a:spcPts val="0"/>
              </a:spcAft>
            </a:pPr>
            <a:endParaRPr sz="2000" dirty="0">
              <a:solidFill>
                <a:srgbClr val="2F2B20"/>
              </a:solidFill>
              <a:latin typeface="LMRNBF+Times New Roman"/>
              <a:cs typeface="LMRNBF+Times New Roman"/>
            </a:endParaRPr>
          </a:p>
          <a:p>
            <a:pPr marL="0" marR="0">
              <a:lnSpc>
                <a:spcPts val="2238"/>
              </a:lnSpc>
              <a:spcBef>
                <a:spcPts val="152"/>
              </a:spcBef>
              <a:spcAft>
                <a:spcPts val="0"/>
              </a:spcAft>
            </a:pPr>
            <a:r>
              <a:rPr sz="2000" dirty="0">
                <a:solidFill>
                  <a:srgbClr val="A9A57C"/>
                </a:solidFill>
                <a:latin typeface="OTTTOT+Arial"/>
                <a:cs typeface="OTTTOT+Arial"/>
              </a:rPr>
              <a:t>•</a:t>
            </a:r>
            <a:r>
              <a:rPr sz="2000" spc="600" dirty="0">
                <a:solidFill>
                  <a:srgbClr val="A9A57C"/>
                </a:solidFill>
                <a:latin typeface="Times New Roman"/>
                <a:cs typeface="Times New Roman"/>
              </a:rPr>
              <a:t> </a:t>
            </a:r>
            <a:r>
              <a:rPr lang="ru-RU" sz="2000" spc="-20" dirty="0" err="1">
                <a:solidFill>
                  <a:srgbClr val="2F2B20"/>
                </a:solidFill>
                <a:latin typeface="LMRNBF+Times New Roman"/>
                <a:cs typeface="LMRNBF+Times New Roman"/>
              </a:rPr>
              <a:t>м</a:t>
            </a:r>
            <a:r>
              <a:rPr sz="2000" spc="-20" dirty="0" err="1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етоды</a:t>
            </a:r>
            <a:r>
              <a:rPr sz="2000" dirty="0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00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и</a:t>
            </a:r>
            <a:r>
              <a:rPr sz="2000" spc="11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00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приемы работы</a:t>
            </a:r>
            <a:r>
              <a:rPr sz="2000" spc="-31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00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используемые</a:t>
            </a:r>
            <a:r>
              <a:rPr sz="2000" spc="1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00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на занятиях по ПДД,</a:t>
            </a:r>
            <a:r>
              <a:rPr sz="2000" spc="-17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00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их</a:t>
            </a:r>
          </a:p>
          <a:p>
            <a:pPr marL="228599" marR="0">
              <a:lnSpc>
                <a:spcPts val="1922"/>
              </a:lnSpc>
              <a:spcBef>
                <a:spcPts val="0"/>
              </a:spcBef>
              <a:spcAft>
                <a:spcPts val="0"/>
              </a:spcAft>
            </a:pPr>
            <a:r>
              <a:rPr sz="2000" spc="-24" dirty="0">
                <a:solidFill>
                  <a:srgbClr val="2F2B20"/>
                </a:solidFill>
                <a:latin typeface="LMRNBF+Times New Roman"/>
                <a:cs typeface="LMRNBF+Times New Roman"/>
              </a:rPr>
              <a:t>специфику,</a:t>
            </a:r>
            <a:r>
              <a:rPr sz="2000" spc="54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00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факторы, влияющие на</a:t>
            </a:r>
            <a:r>
              <a:rPr sz="2000" spc="21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00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результативность</a:t>
            </a:r>
            <a:r>
              <a:rPr sz="2000" spc="-12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00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занятий</a:t>
            </a:r>
            <a:r>
              <a:rPr sz="2000" spc="1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00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по</a:t>
            </a:r>
          </a:p>
          <a:p>
            <a:pPr marL="228599" marR="0">
              <a:lnSpc>
                <a:spcPts val="1920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предупреждению </a:t>
            </a:r>
            <a:r>
              <a:rPr sz="2000" spc="-15" dirty="0">
                <a:solidFill>
                  <a:srgbClr val="2F2B20"/>
                </a:solidFill>
                <a:latin typeface="LMRNBF+Times New Roman"/>
                <a:cs typeface="LMRNBF+Times New Roman"/>
              </a:rPr>
              <a:t>детского</a:t>
            </a:r>
            <a:r>
              <a:rPr sz="200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000" dirty="0" err="1">
                <a:solidFill>
                  <a:srgbClr val="2F2B20"/>
                </a:solidFill>
                <a:latin typeface="LMRNBF+Times New Roman"/>
                <a:cs typeface="LMRNBF+Times New Roman"/>
              </a:rPr>
              <a:t>дорожно</a:t>
            </a:r>
            <a:r>
              <a:rPr sz="2000" dirty="0" err="1">
                <a:solidFill>
                  <a:srgbClr val="2F2B20"/>
                </a:solidFill>
                <a:latin typeface="DTFDKM+Times New Roman"/>
                <a:cs typeface="DTFDKM+Times New Roman"/>
              </a:rPr>
              <a:t>-</a:t>
            </a:r>
            <a:r>
              <a:rPr sz="2000" dirty="0" err="1">
                <a:solidFill>
                  <a:srgbClr val="2F2B20"/>
                </a:solidFill>
                <a:latin typeface="LMRNBF+Times New Roman"/>
                <a:cs typeface="LMRNBF+Times New Roman"/>
              </a:rPr>
              <a:t>транспортного</a:t>
            </a:r>
            <a:r>
              <a:rPr sz="2000" spc="-32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000" dirty="0" err="1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травматизма</a:t>
            </a:r>
            <a:r>
              <a:rPr sz="2000" dirty="0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;</a:t>
            </a:r>
            <a:endParaRPr lang="ru-RU" sz="2000" dirty="0">
              <a:solidFill>
                <a:srgbClr val="2F2B20"/>
              </a:solidFill>
              <a:latin typeface="LMRNBF+Times New Roman"/>
              <a:cs typeface="LMRNBF+Times New Roman"/>
            </a:endParaRPr>
          </a:p>
          <a:p>
            <a:pPr marL="228599" marR="0">
              <a:lnSpc>
                <a:spcPts val="1920"/>
              </a:lnSpc>
              <a:spcBef>
                <a:spcPts val="0"/>
              </a:spcBef>
              <a:spcAft>
                <a:spcPts val="0"/>
              </a:spcAft>
            </a:pPr>
            <a:endParaRPr lang="ru-RU" sz="2000" dirty="0">
              <a:solidFill>
                <a:srgbClr val="2F2B20"/>
              </a:solidFill>
              <a:latin typeface="LMRNBF+Times New Roman"/>
              <a:cs typeface="LMRNBF+Times New Roman"/>
            </a:endParaRPr>
          </a:p>
          <a:p>
            <a:pPr marL="228599" marR="0">
              <a:lnSpc>
                <a:spcPts val="192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dirty="0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учебные, </a:t>
            </a:r>
            <a:r>
              <a:rPr lang="ru-RU" sz="2000" spc="-12" dirty="0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наглядные</a:t>
            </a:r>
            <a:r>
              <a:rPr lang="ru-RU" sz="2000" spc="23" dirty="0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lang="ru-RU" sz="2000" dirty="0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и методические пособия,</a:t>
            </a:r>
            <a:r>
              <a:rPr lang="ru-RU" sz="2000" spc="-23" dirty="0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lang="ru-RU" sz="2000" dirty="0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инновационные</a:t>
            </a:r>
          </a:p>
          <a:p>
            <a:pPr marL="228599" marR="0">
              <a:lnSpc>
                <a:spcPts val="192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dirty="0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педагогические</a:t>
            </a:r>
            <a:r>
              <a:rPr lang="ru-RU" sz="2000" spc="17" dirty="0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lang="ru-RU" sz="2000" dirty="0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технологии</a:t>
            </a:r>
            <a:endParaRPr sz="2000" dirty="0">
              <a:solidFill>
                <a:srgbClr val="2F2B20"/>
              </a:solidFill>
              <a:latin typeface="LMRNBF+Times New Roman"/>
              <a:cs typeface="LMRNBF+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069981598"/>
              </p:ext>
            </p:extLst>
          </p:nvPr>
        </p:nvGraphicFramePr>
        <p:xfrm>
          <a:off x="1331640" y="26064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6620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48640" y="159680"/>
            <a:ext cx="7671048" cy="10387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657"/>
              </a:lnSpc>
            </a:pPr>
            <a:r>
              <a:rPr lang="ru-RU" sz="2400" b="1" spc="-104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работе по формированию </a:t>
            </a:r>
            <a:r>
              <a:rPr lang="ru-RU" sz="2400" b="1" spc="-107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безопасного </a:t>
            </a:r>
            <a:r>
              <a:rPr lang="ru-RU" sz="2400" b="1" spc="-109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поведения</a:t>
            </a:r>
            <a:r>
              <a:rPr lang="ru-RU" sz="2400" b="1" spc="-98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spc="-96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детей</a:t>
            </a:r>
            <a:r>
              <a:rPr lang="ru-RU" sz="2400" b="1" spc="-135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spc="-99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sz="2400" b="1" spc="-93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spc="-102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дороге </a:t>
            </a:r>
            <a:r>
              <a:rPr lang="ru-RU" sz="2400" b="1" spc="-104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sz="2400" b="1" spc="-104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спользуются</a:t>
            </a:r>
            <a:r>
              <a:rPr sz="2400" b="1" spc="-10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1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следующие</a:t>
            </a:r>
            <a:r>
              <a:rPr lang="ru-RU" sz="2400" b="1" spc="-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103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инновационные</a:t>
            </a:r>
            <a:r>
              <a:rPr sz="2400" b="1" spc="-86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105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технологии</a:t>
            </a:r>
            <a:r>
              <a:rPr sz="2400" b="1" spc="-102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sz="2400" b="1" spc="-102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7200" y="1404114"/>
            <a:ext cx="2843316" cy="3206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3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A9A57C"/>
                </a:solidFill>
                <a:latin typeface="OTTTOT+Arial"/>
                <a:cs typeface="OTTTOT+Arial"/>
              </a:rPr>
              <a:t>•</a:t>
            </a:r>
            <a:r>
              <a:rPr sz="2200" spc="482" dirty="0">
                <a:solidFill>
                  <a:srgbClr val="A9A57C"/>
                </a:solidFill>
                <a:latin typeface="Times New Roman"/>
                <a:cs typeface="Times New Roman"/>
              </a:rPr>
              <a:t> </a:t>
            </a:r>
            <a:r>
              <a:rPr sz="2200" dirty="0" err="1">
                <a:solidFill>
                  <a:srgbClr val="2F2B20"/>
                </a:solidFill>
                <a:latin typeface="LMRNBF+Times New Roman"/>
                <a:cs typeface="LMRNBF+Times New Roman"/>
              </a:rPr>
              <a:t>Игровая</a:t>
            </a:r>
            <a:r>
              <a:rPr sz="220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200" dirty="0" err="1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технология</a:t>
            </a:r>
            <a:endParaRPr sz="2200" dirty="0">
              <a:solidFill>
                <a:srgbClr val="2F2B20"/>
              </a:solidFill>
              <a:latin typeface="LMRNBF+Times New Roman"/>
              <a:cs typeface="LMRNBF+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7200" y="1806450"/>
            <a:ext cx="6784618" cy="15517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3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A9A57C"/>
                </a:solidFill>
                <a:latin typeface="OTTTOT+Arial"/>
                <a:cs typeface="OTTTOT+Arial"/>
              </a:rPr>
              <a:t>•</a:t>
            </a:r>
            <a:r>
              <a:rPr sz="2200" spc="482" dirty="0">
                <a:solidFill>
                  <a:srgbClr val="A9A57C"/>
                </a:solidFill>
                <a:latin typeface="Times New Roman"/>
                <a:cs typeface="Times New Roman"/>
              </a:rPr>
              <a:t> </a:t>
            </a:r>
            <a:r>
              <a:rPr sz="2200" spc="-15" dirty="0" err="1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Технологи</a:t>
            </a:r>
            <a:r>
              <a:rPr lang="ru-RU" sz="2200" spc="11" dirty="0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я </a:t>
            </a:r>
            <a:r>
              <a:rPr sz="2200" spc="-13" dirty="0" err="1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проблемного</a:t>
            </a:r>
            <a:r>
              <a:rPr sz="2200" spc="17" dirty="0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200" spc="-10" dirty="0" err="1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обучения</a:t>
            </a:r>
            <a:endParaRPr sz="2200" spc="-10" dirty="0">
              <a:solidFill>
                <a:srgbClr val="2F2B20"/>
              </a:solidFill>
              <a:latin typeface="LMRNBF+Times New Roman"/>
              <a:cs typeface="LMRNBF+Times New Roman"/>
            </a:endParaRPr>
          </a:p>
          <a:p>
            <a:pPr marL="0" marR="0">
              <a:lnSpc>
                <a:spcPts val="2453"/>
              </a:lnSpc>
              <a:spcBef>
                <a:spcPts val="655"/>
              </a:spcBef>
              <a:spcAft>
                <a:spcPts val="0"/>
              </a:spcAft>
            </a:pPr>
            <a:r>
              <a:rPr sz="2200" dirty="0">
                <a:solidFill>
                  <a:srgbClr val="A9A57C"/>
                </a:solidFill>
                <a:latin typeface="OTTTOT+Arial"/>
                <a:cs typeface="OTTTOT+Arial"/>
              </a:rPr>
              <a:t>•</a:t>
            </a:r>
            <a:r>
              <a:rPr sz="2200" spc="482" dirty="0">
                <a:solidFill>
                  <a:srgbClr val="A9A57C"/>
                </a:solidFill>
                <a:latin typeface="Times New Roman"/>
                <a:cs typeface="Times New Roman"/>
              </a:rPr>
              <a:t> </a:t>
            </a:r>
            <a:r>
              <a:rPr sz="2200" spc="-15" dirty="0" err="1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Технологи</a:t>
            </a:r>
            <a:r>
              <a:rPr lang="ru-RU" sz="2200" spc="-15" dirty="0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я</a:t>
            </a:r>
            <a:r>
              <a:rPr sz="2200" spc="11" dirty="0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200" dirty="0" err="1">
                <a:solidFill>
                  <a:srgbClr val="2F2B20"/>
                </a:solidFill>
                <a:latin typeface="LMRNBF+Times New Roman"/>
                <a:cs typeface="LMRNBF+Times New Roman"/>
              </a:rPr>
              <a:t>проектной</a:t>
            </a:r>
            <a:r>
              <a:rPr sz="2200" spc="-12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200" dirty="0" err="1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деятельности</a:t>
            </a:r>
            <a:endParaRPr sz="2200" spc="-21" dirty="0">
              <a:solidFill>
                <a:srgbClr val="2F2B20"/>
              </a:solidFill>
              <a:latin typeface="LMRNBF+Times New Roman"/>
              <a:cs typeface="LMRNBF+Times New Roman"/>
            </a:endParaRPr>
          </a:p>
          <a:p>
            <a:pPr marL="0" marR="0">
              <a:lnSpc>
                <a:spcPts val="2453"/>
              </a:lnSpc>
              <a:spcBef>
                <a:spcPts val="655"/>
              </a:spcBef>
              <a:spcAft>
                <a:spcPts val="0"/>
              </a:spcAft>
            </a:pPr>
            <a:r>
              <a:rPr sz="2200" dirty="0">
                <a:solidFill>
                  <a:srgbClr val="A9A57C"/>
                </a:solidFill>
                <a:latin typeface="OTTTOT+Arial"/>
                <a:cs typeface="OTTTOT+Arial"/>
              </a:rPr>
              <a:t>•</a:t>
            </a:r>
            <a:r>
              <a:rPr sz="2200" spc="482" dirty="0">
                <a:solidFill>
                  <a:srgbClr val="A9A57C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Информационно</a:t>
            </a:r>
            <a:r>
              <a:rPr sz="2200" spc="-14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200" spc="-17" dirty="0" err="1">
                <a:solidFill>
                  <a:srgbClr val="2F2B20"/>
                </a:solidFill>
                <a:latin typeface="LMRNBF+Times New Roman"/>
                <a:cs typeface="LMRNBF+Times New Roman"/>
              </a:rPr>
              <a:t>коммуникативные</a:t>
            </a:r>
            <a:r>
              <a:rPr sz="220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200" dirty="0" err="1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технологии</a:t>
            </a:r>
            <a:endParaRPr sz="2200" dirty="0">
              <a:solidFill>
                <a:srgbClr val="2F2B20"/>
              </a:solidFill>
              <a:latin typeface="LMRNBF+Times New Roman"/>
              <a:cs typeface="LMRNBF+Times New Roman"/>
            </a:endParaRPr>
          </a:p>
          <a:p>
            <a:pPr marL="0" marR="0">
              <a:lnSpc>
                <a:spcPts val="2453"/>
              </a:lnSpc>
              <a:spcBef>
                <a:spcPts val="705"/>
              </a:spcBef>
              <a:spcAft>
                <a:spcPts val="0"/>
              </a:spcAft>
            </a:pPr>
            <a:r>
              <a:rPr sz="2200" dirty="0">
                <a:solidFill>
                  <a:srgbClr val="A9A57C"/>
                </a:solidFill>
                <a:latin typeface="OTTTOT+Arial"/>
                <a:cs typeface="OTTTOT+Arial"/>
              </a:rPr>
              <a:t>•</a:t>
            </a:r>
            <a:r>
              <a:rPr sz="2200" spc="482" dirty="0">
                <a:solidFill>
                  <a:srgbClr val="A9A57C"/>
                </a:solidFill>
                <a:latin typeface="Times New Roman"/>
                <a:cs typeface="Times New Roman"/>
              </a:rPr>
              <a:t> </a:t>
            </a:r>
            <a:r>
              <a:rPr sz="2200" dirty="0" err="1">
                <a:solidFill>
                  <a:srgbClr val="2F2B20"/>
                </a:solidFill>
                <a:latin typeface="LMRNBF+Times New Roman"/>
                <a:cs typeface="LMRNBF+Times New Roman"/>
              </a:rPr>
              <a:t>Здоровье</a:t>
            </a:r>
            <a:r>
              <a:rPr sz="2200" dirty="0" err="1">
                <a:solidFill>
                  <a:srgbClr val="2F2B20"/>
                </a:solidFill>
                <a:latin typeface="DTFDKM+Times New Roman"/>
                <a:cs typeface="DTFDKM+Times New Roman"/>
              </a:rPr>
              <a:t>-</a:t>
            </a:r>
            <a:r>
              <a:rPr sz="2200" dirty="0" err="1">
                <a:solidFill>
                  <a:srgbClr val="2F2B20"/>
                </a:solidFill>
                <a:latin typeface="LMRNBF+Times New Roman"/>
                <a:cs typeface="LMRNBF+Times New Roman"/>
              </a:rPr>
              <a:t>сберегающие</a:t>
            </a:r>
            <a:r>
              <a:rPr sz="2200" spc="35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200" dirty="0" err="1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технологии</a:t>
            </a:r>
            <a:endParaRPr lang="ru-RU" sz="2200" dirty="0" smtClean="0">
              <a:solidFill>
                <a:srgbClr val="2F2B20"/>
              </a:solidFill>
              <a:latin typeface="LMRNBF+Times New Roman"/>
              <a:cs typeface="LMRNBF+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002026" y="21250"/>
            <a:ext cx="2846635" cy="346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57"/>
              </a:lnSpc>
              <a:spcBef>
                <a:spcPts val="0"/>
              </a:spcBef>
              <a:spcAft>
                <a:spcPts val="0"/>
              </a:spcAft>
            </a:pPr>
            <a:r>
              <a:rPr sz="2400" b="1" i="1" spc="-97" dirty="0">
                <a:solidFill>
                  <a:srgbClr val="FF0000"/>
                </a:solidFill>
                <a:latin typeface="FHKKQC+Times New Roman Bold Italic"/>
                <a:cs typeface="FHKKQC+Times New Roman Bold Italic"/>
              </a:rPr>
              <a:t>Игровая</a:t>
            </a:r>
            <a:r>
              <a:rPr sz="2400" b="1" i="1" spc="-131" dirty="0">
                <a:solidFill>
                  <a:srgbClr val="FF0000"/>
                </a:solidFill>
                <a:latin typeface="FHKKQC+Times New Roman Bold Italic"/>
                <a:cs typeface="FHKKQC+Times New Roman Bold Italic"/>
              </a:rPr>
              <a:t> </a:t>
            </a:r>
            <a:r>
              <a:rPr sz="2400" b="1" i="1" spc="-109" dirty="0">
                <a:solidFill>
                  <a:srgbClr val="FF0000"/>
                </a:solidFill>
                <a:latin typeface="FHKKQC+Times New Roman Bold Italic"/>
                <a:cs typeface="FHKKQC+Times New Roman Bold Italic"/>
              </a:rPr>
              <a:t>технология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13334" y="469037"/>
            <a:ext cx="8139506" cy="18210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9747" marR="0">
              <a:lnSpc>
                <a:spcPts val="2219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Игра</a:t>
            </a:r>
            <a:r>
              <a:rPr sz="2000" spc="-14" dirty="0">
                <a:solidFill>
                  <a:srgbClr val="2F2B20"/>
                </a:solidFill>
                <a:latin typeface="DTFDKM+Times New Roman"/>
                <a:cs typeface="DTFDKM+Times New Roman"/>
              </a:rPr>
              <a:t>-</a:t>
            </a:r>
            <a:r>
              <a:rPr sz="200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ведущий</a:t>
            </a:r>
            <a:r>
              <a:rPr sz="2000" spc="43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00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вид</a:t>
            </a:r>
            <a:r>
              <a:rPr sz="2000" spc="423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00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деятельности</a:t>
            </a:r>
            <a:r>
              <a:rPr sz="2000" spc="419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000" spc="-14" dirty="0">
                <a:solidFill>
                  <a:srgbClr val="2F2B20"/>
                </a:solidFill>
                <a:latin typeface="LMRNBF+Times New Roman"/>
                <a:cs typeface="LMRNBF+Times New Roman"/>
              </a:rPr>
              <a:t>дошкольника</a:t>
            </a:r>
            <a:r>
              <a:rPr sz="2000" dirty="0">
                <a:solidFill>
                  <a:srgbClr val="2F2B20"/>
                </a:solidFill>
                <a:latin typeface="DTFDKM+Times New Roman"/>
                <a:cs typeface="DTFDKM+Times New Roman"/>
              </a:rPr>
              <a:t>.</a:t>
            </a:r>
            <a:r>
              <a:rPr sz="2000" spc="428" dirty="0">
                <a:solidFill>
                  <a:srgbClr val="2F2B20"/>
                </a:solidFill>
                <a:latin typeface="DTFDKM+Times New Roman"/>
                <a:cs typeface="DTFDKM+Times New Roman"/>
              </a:rPr>
              <a:t> </a:t>
            </a:r>
            <a:r>
              <a:rPr sz="200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Значительное</a:t>
            </a:r>
            <a:r>
              <a:rPr sz="2000" spc="435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00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место</a:t>
            </a:r>
            <a:r>
              <a:rPr sz="2000" spc="417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00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в</a:t>
            </a:r>
          </a:p>
          <a:p>
            <a:pPr marL="0" marR="0">
              <a:lnSpc>
                <a:spcPts val="2219"/>
              </a:lnSpc>
              <a:spcBef>
                <a:spcPts val="180"/>
              </a:spcBef>
              <a:spcAft>
                <a:spcPts val="0"/>
              </a:spcAft>
            </a:pPr>
            <a:r>
              <a:rPr sz="200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формировании</a:t>
            </a:r>
            <a:r>
              <a:rPr sz="2000" spc="1039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000" spc="-29" dirty="0">
                <a:solidFill>
                  <a:srgbClr val="2F2B20"/>
                </a:solidFill>
                <a:latin typeface="LMRNBF+Times New Roman"/>
                <a:cs typeface="LMRNBF+Times New Roman"/>
              </a:rPr>
              <a:t>культуры</a:t>
            </a:r>
            <a:r>
              <a:rPr sz="2000" spc="1054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00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безопасного</a:t>
            </a:r>
            <a:r>
              <a:rPr sz="2000" spc="1044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00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поведения</a:t>
            </a:r>
            <a:r>
              <a:rPr sz="2000" spc="1046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00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детей</a:t>
            </a:r>
            <a:r>
              <a:rPr sz="2000" spc="1034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00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на</a:t>
            </a:r>
            <a:r>
              <a:rPr sz="2000" spc="1042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00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дорогах,</a:t>
            </a:r>
          </a:p>
          <a:p>
            <a:pPr marL="0" marR="0">
              <a:lnSpc>
                <a:spcPts val="2221"/>
              </a:lnSpc>
              <a:spcBef>
                <a:spcPts val="181"/>
              </a:spcBef>
              <a:spcAft>
                <a:spcPts val="0"/>
              </a:spcAft>
            </a:pPr>
            <a:r>
              <a:rPr lang="ru-RU" sz="2000" spc="-11" dirty="0">
                <a:solidFill>
                  <a:srgbClr val="2F2B20"/>
                </a:solidFill>
                <a:latin typeface="LMRNBF+Times New Roman"/>
                <a:cs typeface="LMRNBF+Times New Roman"/>
              </a:rPr>
              <a:t>у</a:t>
            </a:r>
            <a:r>
              <a:rPr sz="2000" spc="-11" dirty="0" err="1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деляется</a:t>
            </a:r>
            <a:r>
              <a:rPr lang="ru-RU" sz="2000" spc="2373" dirty="0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000" dirty="0" err="1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игровым</a:t>
            </a:r>
            <a:r>
              <a:rPr sz="2000" spc="2358" dirty="0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000" dirty="0" err="1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технологиям</a:t>
            </a:r>
            <a:r>
              <a:rPr sz="2000" dirty="0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,</a:t>
            </a:r>
            <a:r>
              <a:rPr sz="2000" spc="2364" dirty="0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00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позволяющим</a:t>
            </a:r>
            <a:r>
              <a:rPr sz="2000" spc="2349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00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организовать</a:t>
            </a:r>
          </a:p>
          <a:p>
            <a:pPr marL="0" marR="0">
              <a:lnSpc>
                <a:spcPts val="2219"/>
              </a:lnSpc>
              <a:spcBef>
                <a:spcPts val="180"/>
              </a:spcBef>
              <a:spcAft>
                <a:spcPts val="0"/>
              </a:spcAft>
            </a:pPr>
            <a:r>
              <a:rPr sz="200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разнообразные</a:t>
            </a:r>
            <a:r>
              <a:rPr sz="2000" spc="229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00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виды</a:t>
            </a:r>
            <a:r>
              <a:rPr sz="2000" spc="216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000" spc="-13" dirty="0">
                <a:solidFill>
                  <a:srgbClr val="2F2B20"/>
                </a:solidFill>
                <a:latin typeface="LMRNBF+Times New Roman"/>
                <a:cs typeface="LMRNBF+Times New Roman"/>
              </a:rPr>
              <a:t>детской</a:t>
            </a:r>
            <a:r>
              <a:rPr sz="2000" spc="23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00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деятельности</a:t>
            </a:r>
            <a:r>
              <a:rPr sz="2000" spc="21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00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и</a:t>
            </a:r>
            <a:r>
              <a:rPr sz="2000" spc="22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000" spc="-1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поддерживать</a:t>
            </a:r>
            <a:r>
              <a:rPr sz="2000" spc="23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00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постоянный</a:t>
            </a:r>
          </a:p>
          <a:p>
            <a:pPr marL="0" marR="0">
              <a:lnSpc>
                <a:spcPts val="2219"/>
              </a:lnSpc>
              <a:spcBef>
                <a:spcPts val="180"/>
              </a:spcBef>
              <a:spcAft>
                <a:spcPts val="0"/>
              </a:spcAft>
            </a:pPr>
            <a:r>
              <a:rPr sz="200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интерес</a:t>
            </a:r>
            <a:r>
              <a:rPr sz="2000" spc="802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000" spc="-2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дошкольников</a:t>
            </a:r>
            <a:r>
              <a:rPr sz="2000" spc="842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00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к</a:t>
            </a:r>
            <a:r>
              <a:rPr sz="2000" spc="81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00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изучению</a:t>
            </a:r>
            <a:r>
              <a:rPr sz="2000" spc="82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00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правил</a:t>
            </a:r>
            <a:r>
              <a:rPr sz="2000" spc="804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000" spc="-12" dirty="0">
                <a:solidFill>
                  <a:srgbClr val="2F2B20"/>
                </a:solidFill>
                <a:latin typeface="LMRNBF+Times New Roman"/>
                <a:cs typeface="LMRNBF+Times New Roman"/>
              </a:rPr>
              <a:t>дорожного</a:t>
            </a:r>
            <a:r>
              <a:rPr sz="2000" spc="827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00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движения</a:t>
            </a:r>
            <a:r>
              <a:rPr sz="2000" dirty="0">
                <a:solidFill>
                  <a:srgbClr val="2F2B20"/>
                </a:solidFill>
                <a:latin typeface="DTFDKM+Times New Roman"/>
                <a:cs typeface="DTFDKM+Times New Roman"/>
              </a:rPr>
              <a:t>.</a:t>
            </a:r>
            <a:r>
              <a:rPr sz="2000" spc="812" dirty="0">
                <a:solidFill>
                  <a:srgbClr val="2F2B20"/>
                </a:solidFill>
                <a:latin typeface="DTFDKM+Times New Roman"/>
                <a:cs typeface="DTFDKM+Times New Roman"/>
              </a:rPr>
              <a:t> </a:t>
            </a:r>
            <a:r>
              <a:rPr sz="200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В</a:t>
            </a:r>
          </a:p>
          <a:p>
            <a:pPr marL="0" marR="0">
              <a:lnSpc>
                <a:spcPts val="2219"/>
              </a:lnSpc>
              <a:spcBef>
                <a:spcPts val="180"/>
              </a:spcBef>
              <a:spcAft>
                <a:spcPts val="0"/>
              </a:spcAft>
            </a:pPr>
            <a:r>
              <a:rPr sz="200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педагогической</a:t>
            </a:r>
            <a:r>
              <a:rPr sz="2000" spc="23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000" dirty="0" err="1">
                <a:solidFill>
                  <a:srgbClr val="2F2B20"/>
                </a:solidFill>
                <a:latin typeface="LMRNBF+Times New Roman"/>
                <a:cs typeface="LMRNBF+Times New Roman"/>
              </a:rPr>
              <a:t>деятельности</a:t>
            </a:r>
            <a:r>
              <a:rPr sz="200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000" spc="-10" dirty="0" err="1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педагог</a:t>
            </a:r>
            <a:r>
              <a:rPr lang="ru-RU" sz="2000" spc="-10" dirty="0" err="1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ами</a:t>
            </a:r>
            <a:r>
              <a:rPr sz="2000" spc="13" dirty="0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000" dirty="0" err="1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используют</a:t>
            </a:r>
            <a:r>
              <a:rPr lang="ru-RU" sz="2000" dirty="0" err="1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ся</a:t>
            </a:r>
            <a:r>
              <a:rPr sz="2000" spc="15" dirty="0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00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следующие игры</a:t>
            </a:r>
            <a:r>
              <a:rPr sz="2000" dirty="0">
                <a:solidFill>
                  <a:srgbClr val="2F2B20"/>
                </a:solidFill>
                <a:latin typeface="DTFDKM+Times New Roman"/>
                <a:cs typeface="DTFDKM+Times New Roman"/>
              </a:rPr>
              <a:t>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13334" y="2359178"/>
            <a:ext cx="8139098" cy="1179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19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FF0000"/>
                </a:solidFill>
                <a:latin typeface="BFBMPF+Times New Roman Bold"/>
                <a:cs typeface="BFBMPF+Times New Roman Bold"/>
              </a:rPr>
              <a:t>1.</a:t>
            </a:r>
            <a:r>
              <a:rPr sz="2000" b="1" spc="2412" dirty="0">
                <a:solidFill>
                  <a:srgbClr val="FF0000"/>
                </a:solidFill>
                <a:latin typeface="BFBMPF+Times New Roman Bold"/>
                <a:cs typeface="BFBMPF+Times New Roman Bold"/>
              </a:rPr>
              <a:t> </a:t>
            </a:r>
            <a:r>
              <a:rPr sz="2000" b="1" spc="-11" dirty="0">
                <a:solidFill>
                  <a:srgbClr val="FF0000"/>
                </a:solidFill>
                <a:latin typeface="EUAVOO+Times New Roman Bold"/>
                <a:cs typeface="EUAVOO+Times New Roman Bold"/>
              </a:rPr>
              <a:t>Сюжетно</a:t>
            </a:r>
            <a:r>
              <a:rPr sz="2000" b="1" dirty="0">
                <a:solidFill>
                  <a:srgbClr val="FF0000"/>
                </a:solidFill>
                <a:latin typeface="BFBMPF+Times New Roman Bold"/>
                <a:cs typeface="BFBMPF+Times New Roman Bold"/>
              </a:rPr>
              <a:t>-</a:t>
            </a:r>
            <a:r>
              <a:rPr sz="2000" b="1" dirty="0">
                <a:solidFill>
                  <a:srgbClr val="FF0000"/>
                </a:solidFill>
                <a:latin typeface="EUAVOO+Times New Roman Bold"/>
                <a:cs typeface="EUAVOO+Times New Roman Bold"/>
              </a:rPr>
              <a:t>ролевые</a:t>
            </a:r>
            <a:r>
              <a:rPr sz="2000" b="1" spc="2403" dirty="0">
                <a:solidFill>
                  <a:srgbClr val="FF0000"/>
                </a:solidFill>
                <a:latin typeface="EUAVOO+Times New Roman Bold"/>
                <a:cs typeface="EUAVOO+Times New Roman Bold"/>
              </a:rPr>
              <a:t> </a:t>
            </a:r>
            <a:r>
              <a:rPr sz="2000" b="1" dirty="0">
                <a:solidFill>
                  <a:srgbClr val="FF0000"/>
                </a:solidFill>
                <a:latin typeface="EUAVOO+Times New Roman Bold"/>
                <a:cs typeface="EUAVOO+Times New Roman Bold"/>
              </a:rPr>
              <a:t>игры</a:t>
            </a:r>
            <a:r>
              <a:rPr sz="2000" b="1" dirty="0">
                <a:solidFill>
                  <a:srgbClr val="FF0000"/>
                </a:solidFill>
                <a:latin typeface="BFBMPF+Times New Roman Bold"/>
                <a:cs typeface="BFBMPF+Times New Roman Bold"/>
              </a:rPr>
              <a:t>.</a:t>
            </a:r>
            <a:r>
              <a:rPr sz="2000" b="1" spc="2420" dirty="0">
                <a:solidFill>
                  <a:srgbClr val="FF0000"/>
                </a:solidFill>
                <a:latin typeface="BFBMPF+Times New Roman Bold"/>
                <a:cs typeface="BFBMPF+Times New Roman Bold"/>
              </a:rPr>
              <a:t> </a:t>
            </a:r>
            <a:r>
              <a:rPr sz="200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Детьми</a:t>
            </a:r>
            <a:r>
              <a:rPr sz="2000" spc="2417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00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разыгрываются</a:t>
            </a:r>
            <a:r>
              <a:rPr sz="2000" spc="2423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00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самые</a:t>
            </a:r>
          </a:p>
          <a:p>
            <a:pPr marL="0" marR="0">
              <a:lnSpc>
                <a:spcPts val="2221"/>
              </a:lnSpc>
              <a:spcBef>
                <a:spcPts val="180"/>
              </a:spcBef>
              <a:spcAft>
                <a:spcPts val="0"/>
              </a:spcAft>
            </a:pPr>
            <a:r>
              <a:rPr sz="200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разнообразные</a:t>
            </a:r>
            <a:r>
              <a:rPr sz="2000" spc="309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00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проблемные</a:t>
            </a:r>
            <a:r>
              <a:rPr sz="2000" spc="314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00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ситуации</a:t>
            </a:r>
            <a:r>
              <a:rPr sz="2000" spc="311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000" spc="-16" dirty="0">
                <a:solidFill>
                  <a:srgbClr val="2F2B20"/>
                </a:solidFill>
                <a:latin typeface="LMRNBF+Times New Roman"/>
                <a:cs typeface="LMRNBF+Times New Roman"/>
              </a:rPr>
              <a:t>(«Пешеходы</a:t>
            </a:r>
            <a:r>
              <a:rPr sz="2000" spc="32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00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и</a:t>
            </a:r>
            <a:r>
              <a:rPr sz="2000" spc="29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00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водители»,</a:t>
            </a:r>
            <a:r>
              <a:rPr sz="2000" spc="316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00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«Мы</a:t>
            </a:r>
            <a:r>
              <a:rPr sz="2000" spc="307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00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–</a:t>
            </a:r>
          </a:p>
          <a:p>
            <a:pPr marL="0" marR="0">
              <a:lnSpc>
                <a:spcPts val="2219"/>
              </a:lnSpc>
              <a:spcBef>
                <a:spcPts val="180"/>
              </a:spcBef>
              <a:spcAft>
                <a:spcPts val="0"/>
              </a:spcAft>
            </a:pPr>
            <a:r>
              <a:rPr sz="2000" dirty="0" err="1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пассажиры</a:t>
            </a:r>
            <a:r>
              <a:rPr sz="2000" dirty="0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»</a:t>
            </a:r>
            <a:r>
              <a:rPr lang="ru-RU" sz="2000" dirty="0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000" dirty="0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и</a:t>
            </a:r>
            <a:r>
              <a:rPr sz="2000" spc="100" dirty="0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00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др</a:t>
            </a:r>
            <a:r>
              <a:rPr sz="2000" dirty="0">
                <a:solidFill>
                  <a:srgbClr val="2F2B20"/>
                </a:solidFill>
                <a:latin typeface="DTFDKM+Times New Roman"/>
                <a:cs typeface="DTFDKM+Times New Roman"/>
              </a:rPr>
              <a:t>.),</a:t>
            </a:r>
            <a:r>
              <a:rPr sz="2000" spc="104" dirty="0">
                <a:solidFill>
                  <a:srgbClr val="2F2B20"/>
                </a:solidFill>
                <a:latin typeface="DTFDKM+Times New Roman"/>
                <a:cs typeface="DTFDKM+Times New Roman"/>
              </a:rPr>
              <a:t> </a:t>
            </a:r>
            <a:r>
              <a:rPr sz="200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в</a:t>
            </a:r>
            <a:r>
              <a:rPr sz="2000" spc="92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000" spc="-26" dirty="0" err="1">
                <a:solidFill>
                  <a:srgbClr val="2F2B20"/>
                </a:solidFill>
                <a:latin typeface="LMRNBF+Times New Roman"/>
                <a:cs typeface="LMRNBF+Times New Roman"/>
              </a:rPr>
              <a:t>которых</a:t>
            </a:r>
            <a:r>
              <a:rPr sz="2000" spc="124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000" dirty="0" err="1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отражаются</a:t>
            </a:r>
            <a:r>
              <a:rPr lang="ru-RU" sz="2000" dirty="0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000" dirty="0" err="1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практические</a:t>
            </a:r>
            <a:r>
              <a:rPr sz="2000" spc="2059" dirty="0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00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навыки</a:t>
            </a:r>
            <a:r>
              <a:rPr sz="2000" spc="205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00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и</a:t>
            </a:r>
            <a:r>
              <a:rPr sz="2000" spc="2044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000" dirty="0" err="1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умения</a:t>
            </a:r>
            <a:r>
              <a:rPr sz="2000" dirty="0" smtClean="0">
                <a:solidFill>
                  <a:srgbClr val="2F2B20"/>
                </a:solidFill>
                <a:latin typeface="DTFDKM+Times New Roman"/>
                <a:cs typeface="DTFDKM+Times New Roman"/>
              </a:rPr>
              <a:t>.</a:t>
            </a:r>
            <a:r>
              <a:rPr lang="ru-RU" sz="2000" spc="2048" dirty="0">
                <a:solidFill>
                  <a:srgbClr val="2F2B20"/>
                </a:solidFill>
                <a:latin typeface="DTFDKM+Times New Roman"/>
                <a:cs typeface="DTFDKM+Times New Roman"/>
              </a:rPr>
              <a:t> </a:t>
            </a:r>
            <a:endParaRPr sz="2000" dirty="0">
              <a:solidFill>
                <a:srgbClr val="2F2B20"/>
              </a:solidFill>
              <a:latin typeface="DTFDKM+Times New Roman"/>
              <a:cs typeface="DTFDKM+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ВОСПИТАТЕЛЬ ГОДА - 2021\ПДД ВАЖНО\ПДД ВАЖНО\IMG-20210210-WA007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" t="5185" b="22074"/>
          <a:stretch/>
        </p:blipFill>
        <p:spPr bwMode="auto">
          <a:xfrm>
            <a:off x="179512" y="116632"/>
            <a:ext cx="4032448" cy="36724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ВОСПИТАТЕЛЬ ГОДА - 2021\ПДД ВАЖНО\ПДД ВАЖНО\IMG-20210210-WA011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94" t="27668" r="21612"/>
          <a:stretch/>
        </p:blipFill>
        <p:spPr bwMode="auto">
          <a:xfrm>
            <a:off x="4557504" y="188640"/>
            <a:ext cx="4118952" cy="35273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364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62940" y="36856"/>
            <a:ext cx="2906521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19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FF0000"/>
                </a:solidFill>
                <a:latin typeface="EUAVOO+Times New Roman Bold"/>
                <a:cs typeface="EUAVOO+Times New Roman Bold"/>
              </a:rPr>
              <a:t>2. Дидактические игры</a:t>
            </a:r>
            <a:r>
              <a:rPr sz="2000" dirty="0">
                <a:solidFill>
                  <a:srgbClr val="2F2B20"/>
                </a:solidFill>
                <a:latin typeface="DTFDKM+Times New Roman"/>
                <a:cs typeface="DTFDKM+Times New Roman"/>
              </a:rPr>
              <a:t>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62940" y="402598"/>
            <a:ext cx="7471032" cy="20774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491" marR="0">
              <a:lnSpc>
                <a:spcPts val="2221"/>
              </a:lnSpc>
              <a:spcBef>
                <a:spcPts val="0"/>
              </a:spcBef>
              <a:spcAft>
                <a:spcPts val="0"/>
              </a:spcAft>
            </a:pPr>
            <a:r>
              <a:rPr sz="2000" spc="-26" dirty="0">
                <a:solidFill>
                  <a:srgbClr val="2F2B20"/>
                </a:solidFill>
                <a:latin typeface="LMRNBF+Times New Roman"/>
                <a:cs typeface="LMRNBF+Times New Roman"/>
              </a:rPr>
              <a:t>Требуют</a:t>
            </a:r>
            <a:r>
              <a:rPr sz="2000" spc="11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00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умения расшифровывать,</a:t>
            </a:r>
            <a:r>
              <a:rPr sz="2000" spc="-17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00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распутывать, разгадывать.</a:t>
            </a:r>
          </a:p>
          <a:p>
            <a:pPr marL="0" marR="0">
              <a:lnSpc>
                <a:spcPts val="2219"/>
              </a:lnSpc>
              <a:spcBef>
                <a:spcPts val="180"/>
              </a:spcBef>
              <a:spcAft>
                <a:spcPts val="0"/>
              </a:spcAft>
            </a:pPr>
            <a:r>
              <a:rPr sz="2000" spc="1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Дети</a:t>
            </a:r>
            <a:r>
              <a:rPr sz="200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000" spc="-24" dirty="0">
                <a:solidFill>
                  <a:srgbClr val="2F2B20"/>
                </a:solidFill>
                <a:latin typeface="LMRNBF+Times New Roman"/>
                <a:cs typeface="LMRNBF+Times New Roman"/>
              </a:rPr>
              <a:t>охотно</a:t>
            </a:r>
            <a:r>
              <a:rPr sz="2000" spc="-15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00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играют</a:t>
            </a:r>
            <a:r>
              <a:rPr sz="2000" spc="2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00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в «Подбери символ к дорожному</a:t>
            </a:r>
            <a:r>
              <a:rPr sz="2000" spc="-27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00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знаку»,</a:t>
            </a:r>
          </a:p>
          <a:p>
            <a:pPr marL="0" marR="0">
              <a:lnSpc>
                <a:spcPts val="2219"/>
              </a:lnSpc>
              <a:spcBef>
                <a:spcPts val="180"/>
              </a:spcBef>
              <a:spcAft>
                <a:spcPts val="0"/>
              </a:spcAft>
            </a:pPr>
            <a:r>
              <a:rPr sz="200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«Собери дорожный знак» , такие игры,</a:t>
            </a:r>
            <a:r>
              <a:rPr sz="2000" spc="18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000" spc="-33" dirty="0">
                <a:solidFill>
                  <a:srgbClr val="2F2B20"/>
                </a:solidFill>
                <a:latin typeface="LMRNBF+Times New Roman"/>
                <a:cs typeface="LMRNBF+Times New Roman"/>
              </a:rPr>
              <a:t>где</a:t>
            </a:r>
            <a:r>
              <a:rPr sz="2000" spc="26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00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из мелких частей нужно</a:t>
            </a:r>
          </a:p>
          <a:p>
            <a:pPr marL="0" marR="0">
              <a:lnSpc>
                <a:spcPts val="2219"/>
              </a:lnSpc>
              <a:spcBef>
                <a:spcPts val="180"/>
              </a:spcBef>
              <a:spcAft>
                <a:spcPts val="0"/>
              </a:spcAft>
            </a:pPr>
            <a:r>
              <a:rPr sz="200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собрать</a:t>
            </a:r>
            <a:r>
              <a:rPr sz="2000" spc="-26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000" spc="-16" dirty="0">
                <a:solidFill>
                  <a:srgbClr val="2F2B20"/>
                </a:solidFill>
                <a:latin typeface="LMRNBF+Times New Roman"/>
                <a:cs typeface="LMRNBF+Times New Roman"/>
              </a:rPr>
              <a:t>одно</a:t>
            </a:r>
            <a:r>
              <a:rPr sz="2000" spc="11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00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целое </a:t>
            </a:r>
            <a:r>
              <a:rPr sz="2000" spc="-13" dirty="0">
                <a:solidFill>
                  <a:srgbClr val="2F2B20"/>
                </a:solidFill>
                <a:latin typeface="LMRNBF+Times New Roman"/>
                <a:cs typeface="LMRNBF+Times New Roman"/>
              </a:rPr>
              <a:t>(транспорт,</a:t>
            </a:r>
            <a:r>
              <a:rPr sz="2000" spc="-15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00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светофор,</a:t>
            </a:r>
            <a:r>
              <a:rPr sz="2000" spc="-1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00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дорожный знак); на</a:t>
            </a:r>
          </a:p>
          <a:p>
            <a:pPr marL="0" marR="0">
              <a:lnSpc>
                <a:spcPts val="2219"/>
              </a:lnSpc>
              <a:spcBef>
                <a:spcPts val="180"/>
              </a:spcBef>
              <a:spcAft>
                <a:spcPts val="0"/>
              </a:spcAft>
            </a:pPr>
            <a:r>
              <a:rPr sz="200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классификацию:</a:t>
            </a:r>
            <a:r>
              <a:rPr sz="2000" spc="4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00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«Распредели знаки по группам», </a:t>
            </a:r>
            <a:r>
              <a:rPr sz="2000" spc="10" dirty="0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(</a:t>
            </a:r>
            <a:r>
              <a:rPr sz="2000" spc="1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пособие</a:t>
            </a:r>
            <a:r>
              <a:rPr sz="2000" spc="-35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00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из </a:t>
            </a:r>
            <a:r>
              <a:rPr sz="2000" spc="-12" dirty="0">
                <a:solidFill>
                  <a:srgbClr val="2F2B20"/>
                </a:solidFill>
                <a:latin typeface="LMRNBF+Times New Roman"/>
                <a:cs typeface="LMRNBF+Times New Roman"/>
              </a:rPr>
              <a:t>картона</a:t>
            </a:r>
            <a:r>
              <a:rPr sz="200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с прорезями),</a:t>
            </a:r>
            <a:r>
              <a:rPr sz="2000" spc="-45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00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в </a:t>
            </a:r>
            <a:r>
              <a:rPr sz="2000" spc="-17" dirty="0">
                <a:solidFill>
                  <a:srgbClr val="2F2B20"/>
                </a:solidFill>
                <a:latin typeface="LMRNBF+Times New Roman"/>
                <a:cs typeface="LMRNBF+Times New Roman"/>
              </a:rPr>
              <a:t>него</a:t>
            </a:r>
            <a:r>
              <a:rPr sz="2000" spc="28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000" dirty="0" err="1">
                <a:solidFill>
                  <a:srgbClr val="2F2B20"/>
                </a:solidFill>
                <a:latin typeface="LMRNBF+Times New Roman"/>
                <a:cs typeface="LMRNBF+Times New Roman"/>
              </a:rPr>
              <a:t>дети</a:t>
            </a:r>
            <a:r>
              <a:rPr sz="200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000" dirty="0" err="1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собирают</a:t>
            </a:r>
            <a:r>
              <a:rPr lang="ru-RU" sz="2000" dirty="0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000" dirty="0" err="1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дорожные</a:t>
            </a:r>
            <a:r>
              <a:rPr sz="2000" dirty="0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00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знаки, это могут быть</a:t>
            </a:r>
            <a:r>
              <a:rPr sz="2000" spc="-1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00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определенные </a:t>
            </a:r>
            <a:r>
              <a:rPr sz="2000" dirty="0" err="1">
                <a:solidFill>
                  <a:srgbClr val="2F2B20"/>
                </a:solidFill>
                <a:latin typeface="LMRNBF+Times New Roman"/>
                <a:cs typeface="LMRNBF+Times New Roman"/>
              </a:rPr>
              <a:t>группы</a:t>
            </a:r>
            <a:r>
              <a:rPr sz="2000" spc="27" dirty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000" spc="-14" dirty="0" err="1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знаков</a:t>
            </a:r>
            <a:r>
              <a:rPr sz="2000" spc="-14" dirty="0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,</a:t>
            </a:r>
            <a:r>
              <a:rPr lang="ru-RU" sz="2000" spc="-14" dirty="0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000" dirty="0" err="1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знаки</a:t>
            </a:r>
            <a:r>
              <a:rPr sz="2000" spc="11" dirty="0" smtClean="0">
                <a:solidFill>
                  <a:srgbClr val="2F2B20"/>
                </a:solidFill>
                <a:latin typeface="LMRNBF+Times New Roman"/>
                <a:cs typeface="LMRNBF+Times New Roman"/>
              </a:rPr>
              <a:t> </a:t>
            </a:r>
            <a:r>
              <a:rPr sz="2000" dirty="0">
                <a:solidFill>
                  <a:srgbClr val="2F2B20"/>
                </a:solidFill>
                <a:latin typeface="LMRNBF+Times New Roman"/>
                <a:cs typeface="LMRNBF+Times New Roman"/>
              </a:rPr>
              <a:t>для </a:t>
            </a:r>
            <a:r>
              <a:rPr sz="2000" spc="-16" dirty="0">
                <a:solidFill>
                  <a:srgbClr val="2F2B20"/>
                </a:solidFill>
                <a:latin typeface="LMRNBF+Times New Roman"/>
                <a:cs typeface="LMRNBF+Times New Roman"/>
              </a:rPr>
              <a:t>пешехода.</a:t>
            </a:r>
          </a:p>
        </p:txBody>
      </p:sp>
      <p:pic>
        <p:nvPicPr>
          <p:cNvPr id="2050" name="Picture 2" descr="C:\Users\Admin\Desktop\ВОСПИТАТЕЛЬ ГОДА - 2021\ПДД ВАЖНО\ПДД ВАЖНО\IMG-20210210-WA007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4" t="5202" r="6889" b="8148"/>
          <a:stretch/>
        </p:blipFill>
        <p:spPr bwMode="auto">
          <a:xfrm>
            <a:off x="2116984" y="2636912"/>
            <a:ext cx="4320480" cy="266429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478</TotalTime>
  <Words>1469</Words>
  <Application>Microsoft Office PowerPoint</Application>
  <PresentationFormat>Экран (4:3)</PresentationFormat>
  <Paragraphs>151</Paragraphs>
  <Slides>36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53" baseType="lpstr">
      <vt:lpstr>Arial</vt:lpstr>
      <vt:lpstr>LMRNBF+Times New Roman</vt:lpstr>
      <vt:lpstr>FHKKQC+Times New Roman Bold Italic</vt:lpstr>
      <vt:lpstr>CEWAWC+Calibri</vt:lpstr>
      <vt:lpstr>QTMVIF+Calibri</vt:lpstr>
      <vt:lpstr>BFBMPF+Times New Roman Bold</vt:lpstr>
      <vt:lpstr>MENDKI+Times New Roman Bold Italic</vt:lpstr>
      <vt:lpstr>TVSJOB+Cambria Bold Italic</vt:lpstr>
      <vt:lpstr>Times New Roman</vt:lpstr>
      <vt:lpstr>SQEPVG+Cambria</vt:lpstr>
      <vt:lpstr>HLTPPE+Cambria Bold Italic</vt:lpstr>
      <vt:lpstr>JGHMIP+Cambria</vt:lpstr>
      <vt:lpstr>OTTTOT+Arial</vt:lpstr>
      <vt:lpstr>EUAVOO+Times New Roman Bold</vt:lpstr>
      <vt:lpstr>DTFDKM+Times New Roman</vt:lpstr>
      <vt:lpstr>Calibri</vt:lpstr>
      <vt:lpstr>Theme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Взаимодействие с семьями воспитанников</vt:lpstr>
      <vt:lpstr>Презентация PowerPoint</vt:lpstr>
      <vt:lpstr>Презентация PowerPoint</vt:lpstr>
      <vt:lpstr>Презентация PowerPoint</vt:lpstr>
      <vt:lpstr>Диагностический материал по определению уровней сформированности  знаний умений по ПДД  по методике Замалеевой А.И.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doc2pdf</dc:creator>
  <cp:lastModifiedBy>Admin</cp:lastModifiedBy>
  <cp:revision>64</cp:revision>
  <cp:lastPrinted>2021-02-15T12:37:03Z</cp:lastPrinted>
  <dcterms:modified xsi:type="dcterms:W3CDTF">2021-02-15T14:07:30Z</dcterms:modified>
</cp:coreProperties>
</file>